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87"/>
  </p:notesMasterIdLst>
  <p:sldIdLst>
    <p:sldId id="12124" r:id="rId2"/>
    <p:sldId id="12996" r:id="rId3"/>
    <p:sldId id="12997" r:id="rId4"/>
    <p:sldId id="12998" r:id="rId5"/>
    <p:sldId id="12999" r:id="rId6"/>
    <p:sldId id="13000" r:id="rId7"/>
    <p:sldId id="13001" r:id="rId8"/>
    <p:sldId id="13002" r:id="rId9"/>
    <p:sldId id="13003" r:id="rId10"/>
    <p:sldId id="13004" r:id="rId11"/>
    <p:sldId id="12982" r:id="rId12"/>
    <p:sldId id="12680" r:id="rId13"/>
    <p:sldId id="12676" r:id="rId14"/>
    <p:sldId id="13005" r:id="rId15"/>
    <p:sldId id="12692" r:id="rId16"/>
    <p:sldId id="13006" r:id="rId17"/>
    <p:sldId id="13007" r:id="rId18"/>
    <p:sldId id="13008" r:id="rId19"/>
    <p:sldId id="13009" r:id="rId20"/>
    <p:sldId id="13010" r:id="rId21"/>
    <p:sldId id="13011" r:id="rId22"/>
    <p:sldId id="13012" r:id="rId23"/>
    <p:sldId id="13013" r:id="rId24"/>
    <p:sldId id="13014" r:id="rId25"/>
    <p:sldId id="13015" r:id="rId26"/>
    <p:sldId id="13016" r:id="rId27"/>
    <p:sldId id="13017" r:id="rId28"/>
    <p:sldId id="13018" r:id="rId29"/>
    <p:sldId id="13020" r:id="rId30"/>
    <p:sldId id="13068" r:id="rId31"/>
    <p:sldId id="13069" r:id="rId32"/>
    <p:sldId id="13070" r:id="rId33"/>
    <p:sldId id="13061" r:id="rId34"/>
    <p:sldId id="13019" r:id="rId35"/>
    <p:sldId id="13021" r:id="rId36"/>
    <p:sldId id="13022" r:id="rId37"/>
    <p:sldId id="13023" r:id="rId38"/>
    <p:sldId id="12927" r:id="rId39"/>
    <p:sldId id="13024" r:id="rId40"/>
    <p:sldId id="13025" r:id="rId41"/>
    <p:sldId id="13026" r:id="rId42"/>
    <p:sldId id="13027" r:id="rId43"/>
    <p:sldId id="13028" r:id="rId44"/>
    <p:sldId id="13030" r:id="rId45"/>
    <p:sldId id="13031" r:id="rId46"/>
    <p:sldId id="13033" r:id="rId47"/>
    <p:sldId id="13034" r:id="rId48"/>
    <p:sldId id="13036" r:id="rId49"/>
    <p:sldId id="13037" r:id="rId50"/>
    <p:sldId id="13035" r:id="rId51"/>
    <p:sldId id="13032" r:id="rId52"/>
    <p:sldId id="13039" r:id="rId53"/>
    <p:sldId id="13040" r:id="rId54"/>
    <p:sldId id="13041" r:id="rId55"/>
    <p:sldId id="13042" r:id="rId56"/>
    <p:sldId id="13043" r:id="rId57"/>
    <p:sldId id="13029" r:id="rId58"/>
    <p:sldId id="13044" r:id="rId59"/>
    <p:sldId id="13038" r:id="rId60"/>
    <p:sldId id="13045" r:id="rId61"/>
    <p:sldId id="13046" r:id="rId62"/>
    <p:sldId id="13047" r:id="rId63"/>
    <p:sldId id="13048" r:id="rId64"/>
    <p:sldId id="13050" r:id="rId65"/>
    <p:sldId id="13051" r:id="rId66"/>
    <p:sldId id="13052" r:id="rId67"/>
    <p:sldId id="13053" r:id="rId68"/>
    <p:sldId id="13055" r:id="rId69"/>
    <p:sldId id="13054" r:id="rId70"/>
    <p:sldId id="13056" r:id="rId71"/>
    <p:sldId id="13057" r:id="rId72"/>
    <p:sldId id="13075" r:id="rId73"/>
    <p:sldId id="13058" r:id="rId74"/>
    <p:sldId id="13059" r:id="rId75"/>
    <p:sldId id="13060" r:id="rId76"/>
    <p:sldId id="13062" r:id="rId77"/>
    <p:sldId id="13063" r:id="rId78"/>
    <p:sldId id="13064" r:id="rId79"/>
    <p:sldId id="13065" r:id="rId80"/>
    <p:sldId id="13066" r:id="rId81"/>
    <p:sldId id="12733" r:id="rId82"/>
    <p:sldId id="13071" r:id="rId83"/>
    <p:sldId id="13073" r:id="rId84"/>
    <p:sldId id="13074" r:id="rId85"/>
    <p:sldId id="13072"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FE8C"/>
    <a:srgbClr val="1C3050"/>
    <a:srgbClr val="CCFF66"/>
    <a:srgbClr val="243D65"/>
    <a:srgbClr val="2B0F37"/>
    <a:srgbClr val="3C1452"/>
    <a:srgbClr val="66411C"/>
    <a:srgbClr val="532C0A"/>
    <a:srgbClr val="825324"/>
    <a:srgbClr val="CDA5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303" autoAdjust="0"/>
    <p:restoredTop sz="94624" autoAdjust="0"/>
  </p:normalViewPr>
  <p:slideViewPr>
    <p:cSldViewPr>
      <p:cViewPr varScale="1">
        <p:scale>
          <a:sx n="70" d="100"/>
          <a:sy n="70" d="100"/>
        </p:scale>
        <p:origin x="450"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F373F-C92F-45EE-A349-5106FABBB52C}" type="datetimeFigureOut">
              <a:rPr lang="en-US" smtClean="0"/>
              <a:pPr/>
              <a:t>6/15/2020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F6F0B-DBB2-4731-9E5A-3C5F1189FD82}" type="slidenum">
              <a:rPr lang="en-US" smtClean="0"/>
              <a:pPr/>
              <a:t>‹#›</a:t>
            </a:fld>
            <a:endParaRPr lang="en-US"/>
          </a:p>
        </p:txBody>
      </p:sp>
    </p:spTree>
    <p:extLst>
      <p:ext uri="{BB962C8B-B14F-4D97-AF65-F5344CB8AC3E}">
        <p14:creationId xmlns:p14="http://schemas.microsoft.com/office/powerpoint/2010/main" val="204081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49829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5792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74932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2192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149D8D-B742-4BC2-9D97-CC41363FED81}"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71645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149D8D-B742-4BC2-9D97-CC41363FED81}" type="datetimeFigureOut">
              <a:rPr lang="en-US" smtClean="0"/>
              <a:pPr/>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89228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149D8D-B742-4BC2-9D97-CC41363FED81}" type="datetimeFigureOut">
              <a:rPr lang="en-US" smtClean="0"/>
              <a:pPr/>
              <a:t>6/15/2020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42811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149D8D-B742-4BC2-9D97-CC41363FED81}" type="datetimeFigureOut">
              <a:rPr lang="en-US" smtClean="0"/>
              <a:pPr/>
              <a:t>6/15/2020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87610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49D8D-B742-4BC2-9D97-CC41363FED81}" type="datetimeFigureOut">
              <a:rPr lang="en-US" smtClean="0"/>
              <a:pPr/>
              <a:t>6/15/2020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54657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09443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37688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030A0"/>
            </a:gs>
            <a:gs pos="52000">
              <a:srgbClr val="CDA577"/>
            </a:gs>
            <a:gs pos="81000">
              <a:srgbClr val="66411C"/>
            </a:gs>
            <a:gs pos="100000">
              <a:srgbClr val="532C0A"/>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149D8D-B742-4BC2-9D97-CC41363FED81}" type="datetimeFigureOut">
              <a:rPr lang="en-US" smtClean="0"/>
              <a:pPr/>
              <a:t>6/15/2020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1C64BC-A7DF-4448-894A-776EB02E5DA9}" type="slidenum">
              <a:rPr lang="en-US" smtClean="0"/>
              <a:pPr/>
              <a:t>‹#›</a:t>
            </a:fld>
            <a:endParaRPr lang="en-US"/>
          </a:p>
        </p:txBody>
      </p:sp>
    </p:spTree>
    <p:extLst>
      <p:ext uri="{BB962C8B-B14F-4D97-AF65-F5344CB8AC3E}">
        <p14:creationId xmlns:p14="http://schemas.microsoft.com/office/powerpoint/2010/main" val="187806291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7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1" y="0"/>
            <a:ext cx="9143999" cy="6858000"/>
          </a:xfrm>
          <a:prstGeom prst="rect">
            <a:avLst/>
          </a:prstGeom>
          <a:solidFill>
            <a:srgbClr val="E37840"/>
          </a:solidFill>
          <a:effectLst>
            <a:softEdge rad="228600"/>
          </a:effectLst>
        </p:spPr>
      </p:pic>
      <p:sp>
        <p:nvSpPr>
          <p:cNvPr id="7" name="Title 8"/>
          <p:cNvSpPr txBox="1">
            <a:spLocks/>
          </p:cNvSpPr>
          <p:nvPr/>
        </p:nvSpPr>
        <p:spPr>
          <a:xfrm>
            <a:off x="914400" y="237699"/>
            <a:ext cx="7315200" cy="3276600"/>
          </a:xfrm>
          <a:prstGeom prst="rect">
            <a:avLst/>
          </a:prstGeom>
          <a:noFill/>
          <a:ln w="6350" cap="rnd">
            <a:noFill/>
          </a:ln>
          <a:effectLst>
            <a:softEdge rad="3175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The Ten Most Misunderstood Words in the Bible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347" t="44380" r="13032" b="-1"/>
          <a:stretch/>
        </p:blipFill>
        <p:spPr>
          <a:xfrm>
            <a:off x="1714500" y="3962400"/>
            <a:ext cx="5715000" cy="2119257"/>
          </a:xfrm>
          <a:prstGeom prst="rect">
            <a:avLst/>
          </a:prstGeom>
          <a:effectLst>
            <a:softEdge rad="368300"/>
          </a:effectLst>
        </p:spPr>
      </p:pic>
    </p:spTree>
    <p:extLst>
      <p:ext uri="{BB962C8B-B14F-4D97-AF65-F5344CB8AC3E}">
        <p14:creationId xmlns:p14="http://schemas.microsoft.com/office/powerpoint/2010/main" val="24408670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1250"/>
                            </p:stCondLst>
                            <p:childTnLst>
                              <p:par>
                                <p:cTn id="11" presetID="42" presetClass="entr" presetSubtype="0" fill="hold" nodeType="after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3441" r="10118" b="27431"/>
          <a:stretch/>
        </p:blipFill>
        <p:spPr>
          <a:xfrm>
            <a:off x="1963806" y="1524000"/>
            <a:ext cx="5216387" cy="4011874"/>
          </a:xfrm>
          <a:prstGeom prst="rect">
            <a:avLst/>
          </a:prstGeom>
          <a:effectLst>
            <a:softEdge rad="127000"/>
          </a:effectLst>
        </p:spPr>
      </p:pic>
      <p:sp>
        <p:nvSpPr>
          <p:cNvPr id="6" name="Title 8"/>
          <p:cNvSpPr txBox="1">
            <a:spLocks/>
          </p:cNvSpPr>
          <p:nvPr/>
        </p:nvSpPr>
        <p:spPr>
          <a:xfrm>
            <a:off x="2357990" y="239403"/>
            <a:ext cx="4428020" cy="11520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Lose to Gain</a:t>
            </a:r>
          </a:p>
        </p:txBody>
      </p:sp>
    </p:spTree>
    <p:extLst>
      <p:ext uri="{BB962C8B-B14F-4D97-AF65-F5344CB8AC3E}">
        <p14:creationId xmlns:p14="http://schemas.microsoft.com/office/powerpoint/2010/main" val="121934195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8" name="Title 8"/>
          <p:cNvSpPr txBox="1">
            <a:spLocks/>
          </p:cNvSpPr>
          <p:nvPr/>
        </p:nvSpPr>
        <p:spPr>
          <a:xfrm>
            <a:off x="2085975" y="228600"/>
            <a:ext cx="4972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Lost Salvation?</a:t>
            </a:r>
          </a:p>
        </p:txBody>
      </p:sp>
      <p:sp>
        <p:nvSpPr>
          <p:cNvPr id="4" name="AutoShape 2" descr="Image result for lose"/>
          <p:cNvSpPr>
            <a:spLocks noChangeAspect="1" noChangeArrowheads="1"/>
          </p:cNvSpPr>
          <p:nvPr/>
        </p:nvSpPr>
        <p:spPr bwMode="auto">
          <a:xfrm>
            <a:off x="63500" y="-914400"/>
            <a:ext cx="2714625"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860076"/>
            <a:ext cx="3430845" cy="1993995"/>
          </a:xfrm>
          <a:prstGeom prst="rect">
            <a:avLst/>
          </a:prstGeom>
          <a:effectLst>
            <a:softEdge rad="381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568" y="1533099"/>
            <a:ext cx="4707467" cy="2647950"/>
          </a:xfrm>
          <a:prstGeom prst="rect">
            <a:avLst/>
          </a:prstGeom>
          <a:effectLst>
            <a:softEdge rad="63500"/>
          </a:effectLst>
        </p:spPr>
      </p:pic>
    </p:spTree>
    <p:extLst>
      <p:ext uri="{BB962C8B-B14F-4D97-AF65-F5344CB8AC3E}">
        <p14:creationId xmlns:p14="http://schemas.microsoft.com/office/powerpoint/2010/main" val="1853815274"/>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0" y="1304499"/>
            <a:ext cx="9144000" cy="4924425"/>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New King James Version </a:t>
            </a:r>
          </a:p>
          <a:p>
            <a:pPr algn="ctr"/>
            <a:endParaRPr lang="en-US" sz="1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a:p>
            <a:pPr algn="ct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 “</a:t>
            </a:r>
            <a:r>
              <a:rPr lang="en-US" sz="5000" b="1" dirty="0" err="1"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apoloolós</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 </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5000" b="1" dirty="0" err="1"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apollumi</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endPar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a:p>
            <a:pPr algn="ct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lose</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loss</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perish</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destroy</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p>
          <a:p>
            <a:pPr algn="ct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NT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 92x’s </a:t>
            </a:r>
          </a:p>
          <a:p>
            <a:pPr algn="ct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to destroy fully</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p>
          <a:p>
            <a:pPr algn="ct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death</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ruin</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or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punishment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endPar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7"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Tree>
    <p:extLst>
      <p:ext uri="{BB962C8B-B14F-4D97-AF65-F5344CB8AC3E}">
        <p14:creationId xmlns:p14="http://schemas.microsoft.com/office/powerpoint/2010/main" val="29364401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381000" y="2362200"/>
            <a:ext cx="8153399" cy="2339102"/>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Conventional Definition of</a:t>
            </a:r>
          </a:p>
          <a:p>
            <a:pPr algn="ctr"/>
            <a:r>
              <a:rPr lang="en-US" sz="8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8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a:t>
            </a:r>
            <a:r>
              <a:rPr lang="en-US" sz="8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p>
        </p:txBody>
      </p:sp>
      <p:sp>
        <p:nvSpPr>
          <p:cNvPr id="7"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Tree>
    <p:extLst>
      <p:ext uri="{BB962C8B-B14F-4D97-AF65-F5344CB8AC3E}">
        <p14:creationId xmlns:p14="http://schemas.microsoft.com/office/powerpoint/2010/main" val="36268499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342900" y="1453543"/>
            <a:ext cx="8458200" cy="393954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“For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God so loved the world that He gave His only begotten Son, that whoever believes in Him should not </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perish</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but have everlasting </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life.”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t>
            </a:r>
            <a:r>
              <a:rPr lang="en-US" sz="5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John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3:16)</a:t>
            </a:r>
            <a:endParaRPr lang="en-US" sz="5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Tree>
    <p:extLst>
      <p:ext uri="{BB962C8B-B14F-4D97-AF65-F5344CB8AC3E}">
        <p14:creationId xmlns:p14="http://schemas.microsoft.com/office/powerpoint/2010/main" val="1243552848"/>
      </p:ext>
    </p:extLst>
  </p:cSld>
  <p:clrMapOvr>
    <a:masterClrMapping/>
  </p:clrMapOvr>
  <p:transition spd="slow">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342900" y="2438400"/>
            <a:ext cx="8458200" cy="393954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It is a mistake in interpretation, to assume that the meaning of a word in one context is the meaning, or a primary meaning it has throughout the entire Bible.</a:t>
            </a:r>
            <a:endParaRPr lang="en-US" sz="5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12" name="TextBox 11"/>
          <p:cNvSpPr txBox="1"/>
          <p:nvPr/>
        </p:nvSpPr>
        <p:spPr>
          <a:xfrm>
            <a:off x="1838325" y="1307497"/>
            <a:ext cx="546735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Exegetical Transfer</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Tree>
    <p:extLst>
      <p:ext uri="{BB962C8B-B14F-4D97-AF65-F5344CB8AC3E}">
        <p14:creationId xmlns:p14="http://schemas.microsoft.com/office/powerpoint/2010/main" val="11664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342900" y="2438400"/>
            <a:ext cx="8458200" cy="2400657"/>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 meaning of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perish</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in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John 3:16 </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is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eternal condemnation</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It is the loss of life eternally.</a:t>
            </a:r>
            <a:endParaRPr lang="en-US" sz="5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12" name="TextBox 11"/>
          <p:cNvSpPr txBox="1"/>
          <p:nvPr/>
        </p:nvSpPr>
        <p:spPr>
          <a:xfrm>
            <a:off x="1838325" y="1307497"/>
            <a:ext cx="546735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Exegetical Transfer</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
        <p:nvSpPr>
          <p:cNvPr id="7" name="TextBox 6"/>
          <p:cNvSpPr txBox="1"/>
          <p:nvPr/>
        </p:nvSpPr>
        <p:spPr>
          <a:xfrm>
            <a:off x="419100" y="4880160"/>
            <a:ext cx="8305800" cy="1631216"/>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Is that what it means in every context?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No!</a:t>
            </a:r>
            <a:endParaRPr lang="en-US" sz="5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213864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342900" y="2438400"/>
            <a:ext cx="8458200" cy="393954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“Arise</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take the young Child and His mother, flee to Egypt, and stay there until I bring you word; for Herod will seek the young Child to </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destroy</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Him.”</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(Mt. 2:13)</a:t>
            </a:r>
            <a:endParaRPr lang="en-US" sz="5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12" name="TextBox 11"/>
          <p:cNvSpPr txBox="1"/>
          <p:nvPr/>
        </p:nvSpPr>
        <p:spPr>
          <a:xfrm>
            <a:off x="2366963" y="1307497"/>
            <a:ext cx="4410075"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Physical Death</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Tree>
    <p:extLst>
      <p:ext uri="{BB962C8B-B14F-4D97-AF65-F5344CB8AC3E}">
        <p14:creationId xmlns:p14="http://schemas.microsoft.com/office/powerpoint/2010/main" val="168344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4495800" y="2590756"/>
            <a:ext cx="4305300" cy="2400657"/>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“L</a:t>
            </a:r>
            <a:r>
              <a:rPr lang="en-US" sz="4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ORD</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save us! We are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perishing</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(Mt. 8:25)</a:t>
            </a:r>
            <a:endParaRPr lang="en-US" sz="5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12" name="TextBox 11"/>
          <p:cNvSpPr txBox="1"/>
          <p:nvPr/>
        </p:nvSpPr>
        <p:spPr>
          <a:xfrm>
            <a:off x="2366963" y="1307497"/>
            <a:ext cx="4410075"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Physical Death</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574" y="2432458"/>
            <a:ext cx="3962837" cy="2596742"/>
          </a:xfrm>
          <a:prstGeom prst="rect">
            <a:avLst/>
          </a:prstGeom>
          <a:effectLst>
            <a:softEdge rad="127000"/>
          </a:effectLst>
        </p:spPr>
      </p:pic>
    </p:spTree>
    <p:extLst>
      <p:ext uri="{BB962C8B-B14F-4D97-AF65-F5344CB8AC3E}">
        <p14:creationId xmlns:p14="http://schemas.microsoft.com/office/powerpoint/2010/main" val="216187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247650" y="1371600"/>
            <a:ext cx="8648700" cy="4708981"/>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“Nor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let us commit sexual immorality, as some of them did, and in one day twenty-three thousand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fell</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nor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let us tempt Christ, as some of them also tempted, and were</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 destroyed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by </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serpents.”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(1 Cor. 10:8-9)</a:t>
            </a:r>
            <a:endParaRPr lang="en-US" sz="5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Tree>
    <p:extLst>
      <p:ext uri="{BB962C8B-B14F-4D97-AF65-F5344CB8AC3E}">
        <p14:creationId xmlns:p14="http://schemas.microsoft.com/office/powerpoint/2010/main" val="2815790914"/>
      </p:ext>
    </p:extLst>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1" y="0"/>
            <a:ext cx="9143999" cy="6858000"/>
          </a:xfrm>
          <a:prstGeom prst="rect">
            <a:avLst/>
          </a:prstGeom>
          <a:solidFill>
            <a:srgbClr val="E37840"/>
          </a:solidFill>
          <a:effectLst>
            <a:softEdge rad="228600"/>
          </a:effectLst>
        </p:spPr>
      </p:pic>
      <p:sp>
        <p:nvSpPr>
          <p:cNvPr id="7" name="Title 8"/>
          <p:cNvSpPr txBox="1">
            <a:spLocks/>
          </p:cNvSpPr>
          <p:nvPr/>
        </p:nvSpPr>
        <p:spPr>
          <a:xfrm>
            <a:off x="914400" y="237699"/>
            <a:ext cx="7315200" cy="3276600"/>
          </a:xfrm>
          <a:prstGeom prst="rect">
            <a:avLst/>
          </a:prstGeom>
          <a:noFill/>
          <a:ln w="6350" cap="rnd">
            <a:noFill/>
          </a:ln>
          <a:effectLst>
            <a:softEdge rad="3175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The Ten Most Misunderstood Words in the Bible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 t="26382" r="11917" b="-139"/>
          <a:stretch/>
        </p:blipFill>
        <p:spPr>
          <a:xfrm>
            <a:off x="1562100" y="3514299"/>
            <a:ext cx="6019800" cy="2810301"/>
          </a:xfrm>
          <a:prstGeom prst="rect">
            <a:avLst/>
          </a:prstGeom>
          <a:effectLst>
            <a:softEdge rad="317500"/>
          </a:effectLst>
        </p:spPr>
      </p:pic>
    </p:spTree>
    <p:extLst>
      <p:ext uri="{BB962C8B-B14F-4D97-AF65-F5344CB8AC3E}">
        <p14:creationId xmlns:p14="http://schemas.microsoft.com/office/powerpoint/2010/main" val="4178907604"/>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342900" y="2438400"/>
            <a:ext cx="8458200" cy="3170099"/>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Lord, having saved the people out of the land of Egypt, afterward </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destroyed</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those who did not </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believe.”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(Jude 5)</a:t>
            </a:r>
            <a:endParaRPr lang="en-US" sz="5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12" name="TextBox 11"/>
          <p:cNvSpPr txBox="1"/>
          <p:nvPr/>
        </p:nvSpPr>
        <p:spPr>
          <a:xfrm>
            <a:off x="2366963" y="1307497"/>
            <a:ext cx="4410075"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Physical Death</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Tree>
    <p:extLst>
      <p:ext uri="{BB962C8B-B14F-4D97-AF65-F5344CB8AC3E}">
        <p14:creationId xmlns:p14="http://schemas.microsoft.com/office/powerpoint/2010/main" val="367527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342900" y="2438400"/>
            <a:ext cx="8458200" cy="393954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“Woe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to them! For they have gone in the way of Cain, have run greedily in the error of Balaam for profit, and </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perished</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in the rebellion of </a:t>
            </a:r>
            <a:r>
              <a:rPr lang="en-US" sz="5000" b="1" dirty="0" err="1">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Korah</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(Jude 11)</a:t>
            </a:r>
            <a:endParaRPr lang="en-US" sz="5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12" name="TextBox 11"/>
          <p:cNvSpPr txBox="1"/>
          <p:nvPr/>
        </p:nvSpPr>
        <p:spPr>
          <a:xfrm>
            <a:off x="2366963" y="1307497"/>
            <a:ext cx="4410075"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Physical Death</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Tree>
    <p:extLst>
      <p:ext uri="{BB962C8B-B14F-4D97-AF65-F5344CB8AC3E}">
        <p14:creationId xmlns:p14="http://schemas.microsoft.com/office/powerpoint/2010/main" val="8605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342900" y="2438400"/>
            <a:ext cx="8458200" cy="393954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Caiaphas said, “…do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you consider that it is expedient for us that one man should </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die</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for the people, and not that the whole nation should </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perish</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(Jn. 11:50)</a:t>
            </a:r>
            <a:endParaRPr lang="en-US" sz="5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12" name="TextBox 11"/>
          <p:cNvSpPr txBox="1"/>
          <p:nvPr/>
        </p:nvSpPr>
        <p:spPr>
          <a:xfrm>
            <a:off x="2366963" y="1307497"/>
            <a:ext cx="4410075"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Physical Death</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Tree>
    <p:extLst>
      <p:ext uri="{BB962C8B-B14F-4D97-AF65-F5344CB8AC3E}">
        <p14:creationId xmlns:p14="http://schemas.microsoft.com/office/powerpoint/2010/main" val="123104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342900" y="2438400"/>
            <a:ext cx="8458200" cy="393954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Speaking of the blood of the prophets, Jesus said, “…from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 blood of Abel to the blood of Zechariah who</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 perished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between the altar and the temple</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(Lk. 11:51)</a:t>
            </a:r>
            <a:endParaRPr lang="en-US" sz="5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12" name="TextBox 11"/>
          <p:cNvSpPr txBox="1"/>
          <p:nvPr/>
        </p:nvSpPr>
        <p:spPr>
          <a:xfrm>
            <a:off x="2366963" y="1307497"/>
            <a:ext cx="4410075"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Physical Death</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Tree>
    <p:extLst>
      <p:ext uri="{BB962C8B-B14F-4D97-AF65-F5344CB8AC3E}">
        <p14:creationId xmlns:p14="http://schemas.microsoft.com/office/powerpoint/2010/main" val="22803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342900" y="1447800"/>
            <a:ext cx="8458200" cy="4708981"/>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“Do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you suppose that these Galileans were worse sinners than all other Galileans, because they suffered such things? </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tell you, no; but unless you repent you will all likewise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perish</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(Lk. 13:3,5)</a:t>
            </a:r>
            <a:endParaRPr lang="en-US" sz="5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Tree>
    <p:extLst>
      <p:ext uri="{BB962C8B-B14F-4D97-AF65-F5344CB8AC3E}">
        <p14:creationId xmlns:p14="http://schemas.microsoft.com/office/powerpoint/2010/main" val="400721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314325" y="1319284"/>
            <a:ext cx="3924300" cy="4524315"/>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Many of them did fail to repent and one million </a:t>
            </a:r>
            <a:r>
              <a:rPr lang="en-US" sz="48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perished </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in the Jewish War in AD 66-70</a:t>
            </a:r>
            <a:r>
              <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538786"/>
            <a:ext cx="4233333" cy="2895600"/>
          </a:xfrm>
          <a:prstGeom prst="rect">
            <a:avLst/>
          </a:prstGeom>
          <a:effectLst>
            <a:softEdge rad="127000"/>
          </a:effectLst>
        </p:spPr>
      </p:pic>
    </p:spTree>
    <p:extLst>
      <p:ext uri="{BB962C8B-B14F-4D97-AF65-F5344CB8AC3E}">
        <p14:creationId xmlns:p14="http://schemas.microsoft.com/office/powerpoint/2010/main" val="180922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342900" y="1304499"/>
            <a:ext cx="8458200" cy="5370701"/>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“And </a:t>
            </a:r>
            <a:r>
              <a:rPr lang="en-US" sz="49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as it was in the days of Noah, </a:t>
            </a: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They </a:t>
            </a:r>
            <a:r>
              <a:rPr lang="en-US" sz="49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ate, they drank, they married wives, they were given in marriage, until the day that Noah entered the ark, and the flood came and </a:t>
            </a:r>
            <a:r>
              <a:rPr lang="en-US" sz="49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destroyed</a:t>
            </a:r>
            <a:r>
              <a:rPr lang="en-US" sz="49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them </a:t>
            </a: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all.” </a:t>
            </a:r>
            <a:r>
              <a:rPr lang="en-US" sz="49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(Lk. 17:26-27)</a:t>
            </a:r>
            <a:endParaRPr lang="en-US" sz="49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Tree>
    <p:extLst>
      <p:ext uri="{BB962C8B-B14F-4D97-AF65-F5344CB8AC3E}">
        <p14:creationId xmlns:p14="http://schemas.microsoft.com/office/powerpoint/2010/main" val="215505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342900" y="2493356"/>
            <a:ext cx="8458200" cy="3170099"/>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“…on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 day that Lot went out of Sodom it rained fire and brimstone from heaven and </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destroyed</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them all</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(Lk. 17:29)</a:t>
            </a:r>
            <a:endParaRPr lang="en-US" sz="5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
        <p:nvSpPr>
          <p:cNvPr id="7" name="TextBox 6"/>
          <p:cNvSpPr txBox="1"/>
          <p:nvPr/>
        </p:nvSpPr>
        <p:spPr>
          <a:xfrm>
            <a:off x="2366963" y="1307497"/>
            <a:ext cx="4410075"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Physical Death</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390924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342900" y="2514600"/>
            <a:ext cx="8458200" cy="3908762"/>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“For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this they willfully forget: that by the word of </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God… by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which the world that then existed </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perished</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being flooded with water</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2 Pt. 3:5-6)</a:t>
            </a:r>
            <a:endPar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
        <p:nvSpPr>
          <p:cNvPr id="7" name="TextBox 6"/>
          <p:cNvSpPr txBox="1"/>
          <p:nvPr/>
        </p:nvSpPr>
        <p:spPr>
          <a:xfrm>
            <a:off x="2366963" y="1307497"/>
            <a:ext cx="4410075"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Physical Death</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213217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342900" y="2514600"/>
            <a:ext cx="8458200" cy="393954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“…Therefore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what will the owner of the vineyard do to </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them? He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will come and </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destroy</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those vinedressers and give the vineyard to </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others.” </a:t>
            </a:r>
            <a:r>
              <a:rPr lang="en-US" sz="4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Lk. 20:9-16)</a:t>
            </a:r>
            <a:endPar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
        <p:nvSpPr>
          <p:cNvPr id="8" name="TextBox 7"/>
          <p:cNvSpPr txBox="1"/>
          <p:nvPr/>
        </p:nvSpPr>
        <p:spPr>
          <a:xfrm>
            <a:off x="2366963" y="1307497"/>
            <a:ext cx="4410075"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Physical Death</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126854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8" name="Title 8"/>
          <p:cNvSpPr txBox="1">
            <a:spLocks/>
          </p:cNvSpPr>
          <p:nvPr/>
        </p:nvSpPr>
        <p:spPr>
          <a:xfrm>
            <a:off x="266700" y="241111"/>
            <a:ext cx="86106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Have You Ever Been Lost?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619565"/>
            <a:ext cx="3733800" cy="2770717"/>
          </a:xfrm>
          <a:prstGeom prst="rect">
            <a:avLst/>
          </a:prstGeom>
          <a:effectLst>
            <a:softEdge rad="127000"/>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5941" r="4950"/>
          <a:stretch/>
        </p:blipFill>
        <p:spPr>
          <a:xfrm>
            <a:off x="4810836" y="1621840"/>
            <a:ext cx="3810000" cy="2785451"/>
          </a:xfrm>
          <a:prstGeom prst="rect">
            <a:avLst/>
          </a:prstGeom>
          <a:effectLst>
            <a:softEdge rad="127000"/>
          </a:effectLst>
        </p:spPr>
      </p:pic>
    </p:spTree>
    <p:extLst>
      <p:ext uri="{BB962C8B-B14F-4D97-AF65-F5344CB8AC3E}">
        <p14:creationId xmlns:p14="http://schemas.microsoft.com/office/powerpoint/2010/main" val="1205966679"/>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342900" y="1453543"/>
            <a:ext cx="8458200" cy="4708981"/>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Lord is not slack concerning His promise, as some count slackness, but is longsuffering toward us, not willing that any should </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perish</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but that all should come to </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repentance.” </a:t>
            </a:r>
            <a:r>
              <a:rPr lang="en-US" sz="4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2 Peter 3:9)</a:t>
            </a:r>
            <a:endPar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Tree>
    <p:extLst>
      <p:ext uri="{BB962C8B-B14F-4D97-AF65-F5344CB8AC3E}">
        <p14:creationId xmlns:p14="http://schemas.microsoft.com/office/powerpoint/2010/main" val="189388139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342900" y="1453543"/>
            <a:ext cx="8458200" cy="2308324"/>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48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Common</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God doesn’t want anyone to be eternally condemned, but desires all to be saved…</a:t>
            </a:r>
            <a:endParaRPr lang="en-US" sz="44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
        <p:nvSpPr>
          <p:cNvPr id="7" name="TextBox 6"/>
          <p:cNvSpPr txBox="1"/>
          <p:nvPr/>
        </p:nvSpPr>
        <p:spPr>
          <a:xfrm>
            <a:off x="339488" y="3910911"/>
            <a:ext cx="8458200" cy="2308324"/>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48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Context</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The Day of the L</a:t>
            </a:r>
            <a:r>
              <a:rPr lang="en-US" sz="4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ORD</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is coming in which billions of people who die physically…</a:t>
            </a:r>
            <a:endParaRPr lang="en-US" sz="36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43423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342900" y="1332932"/>
            <a:ext cx="8458200" cy="5139869"/>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“God wishes that none should die prematurely under His hand of temporary wrath (during the Tribulation), but that all should come to repentance and extend their lives and their experience of His blessings” </a:t>
            </a:r>
            <a:r>
              <a:rPr lang="en-US" sz="4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[Wilkin, p. 67]</a:t>
            </a:r>
            <a:endParaRPr lang="en-US" sz="36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Tree>
    <p:extLst>
      <p:ext uri="{BB962C8B-B14F-4D97-AF65-F5344CB8AC3E}">
        <p14:creationId xmlns:p14="http://schemas.microsoft.com/office/powerpoint/2010/main" val="108303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342900" y="2514600"/>
            <a:ext cx="8458200" cy="3170099"/>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32 of the 92 uses of “</a:t>
            </a:r>
            <a:r>
              <a:rPr lang="en-US" sz="5000" b="1" dirty="0" err="1"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apollumi</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refer to physical death, making it the single most common meaning of the word.</a:t>
            </a:r>
            <a:endPar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
        <p:nvSpPr>
          <p:cNvPr id="8" name="TextBox 7"/>
          <p:cNvSpPr txBox="1"/>
          <p:nvPr/>
        </p:nvSpPr>
        <p:spPr>
          <a:xfrm>
            <a:off x="2366963" y="1307497"/>
            <a:ext cx="4410075"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Physical Death</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393836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342900" y="2514600"/>
            <a:ext cx="8458200" cy="3170099"/>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 second most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common </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meaning 21 of the 92 uses of “</a:t>
            </a:r>
            <a:r>
              <a:rPr lang="en-US" sz="5000" b="1" dirty="0" err="1"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apollumi</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refer to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temporary loss</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destruction</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ruin</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endPar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
        <p:nvSpPr>
          <p:cNvPr id="7" name="TextBox 6"/>
          <p:cNvSpPr txBox="1"/>
          <p:nvPr/>
        </p:nvSpPr>
        <p:spPr>
          <a:xfrm>
            <a:off x="1257300" y="1307497"/>
            <a:ext cx="662940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Temporary Loss or Ruin</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48167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342900" y="2514600"/>
            <a:ext cx="8458200" cy="3170099"/>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“So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when they were filled, He said to His disciples, </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‘Gather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up the fragments that remain, so that nothing is </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Jn. 6:12)</a:t>
            </a:r>
            <a:endPar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
        <p:nvSpPr>
          <p:cNvPr id="8" name="TextBox 7"/>
          <p:cNvSpPr txBox="1"/>
          <p:nvPr/>
        </p:nvSpPr>
        <p:spPr>
          <a:xfrm>
            <a:off x="1257300" y="1307497"/>
            <a:ext cx="662940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Temporary Loss or Ruin</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935484122"/>
      </p:ext>
    </p:extLst>
  </p:cSld>
  <p:clrMapOvr>
    <a:masterClrMapping/>
  </p:clrMapOvr>
  <p:transition spd="slow">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342900" y="2514600"/>
            <a:ext cx="8458200" cy="3170099"/>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“Nor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do they put new wine into old wineskins, or else the wineskins break, the wine is spilled, and the wineskins are</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ruined</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Mt. 9:17)</a:t>
            </a:r>
            <a:endPar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
        <p:nvSpPr>
          <p:cNvPr id="8" name="TextBox 7"/>
          <p:cNvSpPr txBox="1"/>
          <p:nvPr/>
        </p:nvSpPr>
        <p:spPr>
          <a:xfrm>
            <a:off x="1257300" y="1307497"/>
            <a:ext cx="662940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Temporary Loss or Ruin</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1934269105"/>
      </p:ext>
    </p:extLst>
  </p:cSld>
  <p:clrMapOvr>
    <a:masterClrMapping/>
  </p:clrMapOvr>
  <p:transition spd="slow">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228600" y="1219200"/>
            <a:ext cx="8458200" cy="547842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“You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will be betrayed even by parents and brothers, relatives and friends; and they will put some of you to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death</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And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you will be hated by all for My name's sake. </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But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not a hair of your head shall be </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Lk. 21:18)</a:t>
            </a:r>
            <a:endPar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Tree>
    <p:extLst>
      <p:ext uri="{BB962C8B-B14F-4D97-AF65-F5344CB8AC3E}">
        <p14:creationId xmlns:p14="http://schemas.microsoft.com/office/powerpoint/2010/main" val="3651341595"/>
      </p:ext>
    </p:extLst>
  </p:cSld>
  <p:clrMapOvr>
    <a:masterClrMapping/>
  </p:clrMapOvr>
  <p:transition spd="slow">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extBox 6"/>
          <p:cNvSpPr txBox="1"/>
          <p:nvPr/>
        </p:nvSpPr>
        <p:spPr>
          <a:xfrm>
            <a:off x="304800" y="2438400"/>
            <a:ext cx="8534399" cy="3939540"/>
          </a:xfrm>
          <a:prstGeom prst="rect">
            <a:avLst/>
          </a:prstGeom>
          <a:solidFill>
            <a:schemeClr val="tx1">
              <a:lumMod val="85000"/>
              <a:lumOff val="15000"/>
              <a:alpha val="40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The Lord promises His disciples that even if they are betrayed and hated, even suffering death, ultimately their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loss</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will be restored and rewarded.</a:t>
            </a:r>
            <a:endPar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9"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
        <p:nvSpPr>
          <p:cNvPr id="10" name="TextBox 9"/>
          <p:cNvSpPr txBox="1"/>
          <p:nvPr/>
        </p:nvSpPr>
        <p:spPr>
          <a:xfrm>
            <a:off x="1257300" y="1307497"/>
            <a:ext cx="662940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Temporary Loss or Ruin</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628421774"/>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228600" y="1322696"/>
            <a:ext cx="8458200" cy="4678204"/>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“Yet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if your brother is grieved because of your food, you are no longer walking in love. Do not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destroy [hurt, damage]</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with your food the one for whom Christ </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died.” </a:t>
            </a:r>
            <a:r>
              <a:rPr lang="en-US" sz="4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Rom. 14:15)</a:t>
            </a:r>
            <a:endPar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Tree>
    <p:extLst>
      <p:ext uri="{BB962C8B-B14F-4D97-AF65-F5344CB8AC3E}">
        <p14:creationId xmlns:p14="http://schemas.microsoft.com/office/powerpoint/2010/main" val="321699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8" name="Title 8"/>
          <p:cNvSpPr txBox="1">
            <a:spLocks/>
          </p:cNvSpPr>
          <p:nvPr/>
        </p:nvSpPr>
        <p:spPr>
          <a:xfrm>
            <a:off x="266700" y="241111"/>
            <a:ext cx="86106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Have You Ever Been Lost?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103" y="1663925"/>
            <a:ext cx="3874395" cy="2659803"/>
          </a:xfrm>
          <a:prstGeom prst="rect">
            <a:avLst/>
          </a:prstGeom>
          <a:effectLst>
            <a:softEdge rad="127000"/>
          </a:effectLst>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r="21699"/>
          <a:stretch/>
        </p:blipFill>
        <p:spPr>
          <a:xfrm>
            <a:off x="4800600" y="1663926"/>
            <a:ext cx="3793823" cy="2659803"/>
          </a:xfrm>
          <a:prstGeom prst="rect">
            <a:avLst/>
          </a:prstGeom>
          <a:effectLst>
            <a:softEdge rad="127000"/>
          </a:effectLst>
        </p:spPr>
      </p:pic>
    </p:spTree>
    <p:extLst>
      <p:ext uri="{BB962C8B-B14F-4D97-AF65-F5344CB8AC3E}">
        <p14:creationId xmlns:p14="http://schemas.microsoft.com/office/powerpoint/2010/main" val="118288331"/>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342900" y="2438400"/>
            <a:ext cx="8458200" cy="393954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“And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if Christ is not risen, your faith is futile; you are still in your </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sins! Then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also those who have fallen </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asleep [died]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in Christ have </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perished</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1 Cor. 15:18)</a:t>
            </a:r>
            <a:endPar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
        <p:nvSpPr>
          <p:cNvPr id="7" name="TextBox 6"/>
          <p:cNvSpPr txBox="1"/>
          <p:nvPr/>
        </p:nvSpPr>
        <p:spPr>
          <a:xfrm>
            <a:off x="1257300" y="1307497"/>
            <a:ext cx="662940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Temporary Loss or Ruin</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25279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extBox 6"/>
          <p:cNvSpPr txBox="1"/>
          <p:nvPr/>
        </p:nvSpPr>
        <p:spPr>
          <a:xfrm>
            <a:off x="311624" y="1393799"/>
            <a:ext cx="8534399" cy="4708981"/>
          </a:xfrm>
          <a:prstGeom prst="rect">
            <a:avLst/>
          </a:prstGeom>
          <a:solidFill>
            <a:schemeClr val="tx1">
              <a:lumMod val="85000"/>
              <a:lumOff val="15000"/>
              <a:alpha val="40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Some might say this could refer to eternal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perishing</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[condemnation], but more likely it refers to the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loss</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of physical existence. If Christ is not raised physically then those in Christ will not be physically raised either.</a:t>
            </a:r>
            <a:endPar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9"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Tree>
    <p:extLst>
      <p:ext uri="{BB962C8B-B14F-4D97-AF65-F5344CB8AC3E}">
        <p14:creationId xmlns:p14="http://schemas.microsoft.com/office/powerpoint/2010/main" val="1920694025"/>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extBox 6"/>
          <p:cNvSpPr txBox="1"/>
          <p:nvPr/>
        </p:nvSpPr>
        <p:spPr>
          <a:xfrm>
            <a:off x="304800" y="1304499"/>
            <a:ext cx="8534399" cy="3170099"/>
          </a:xfrm>
          <a:prstGeom prst="rect">
            <a:avLst/>
          </a:prstGeom>
          <a:solidFill>
            <a:schemeClr val="tx1">
              <a:lumMod val="85000"/>
              <a:lumOff val="15000"/>
              <a:alpha val="40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“With no physical resurrection believers who have died have permanently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their bodies, never to regain them again” </a:t>
            </a:r>
            <a:r>
              <a:rPr lang="en-US" sz="4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[Wilkin, p. 60]</a:t>
            </a:r>
            <a:endParaRPr lang="en-US" sz="44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9"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Tree>
    <p:extLst>
      <p:ext uri="{BB962C8B-B14F-4D97-AF65-F5344CB8AC3E}">
        <p14:creationId xmlns:p14="http://schemas.microsoft.com/office/powerpoint/2010/main" val="1454812503"/>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228600" y="1336344"/>
            <a:ext cx="8458200" cy="4708981"/>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genuineness of your faith, being much more precious than gold that </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perishes</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though it is tested by fire, may be found to praise, honor, and glory at the revelation of Jesus Christ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1 Peter 1:7)</a:t>
            </a:r>
            <a:endPar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Tree>
    <p:extLst>
      <p:ext uri="{BB962C8B-B14F-4D97-AF65-F5344CB8AC3E}">
        <p14:creationId xmlns:p14="http://schemas.microsoft.com/office/powerpoint/2010/main" val="399630760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228600" y="1336344"/>
            <a:ext cx="8458200" cy="3170099"/>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“Look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to yourselves, that we do not </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lose</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those things we worked for, but that we may receive a full reward</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2 John 8)</a:t>
            </a:r>
            <a:endPar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
        <p:nvSpPr>
          <p:cNvPr id="7" name="TextBox 6"/>
          <p:cNvSpPr txBox="1"/>
          <p:nvPr/>
        </p:nvSpPr>
        <p:spPr>
          <a:xfrm>
            <a:off x="342900" y="4648200"/>
            <a:ext cx="8458200" cy="1631216"/>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This refers to the</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 loss </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of reward at the Judgment Seat of Christ.</a:t>
            </a:r>
            <a:endPar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109911801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342900" y="2438400"/>
            <a:ext cx="8458200" cy="3139321"/>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“For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whoever desires to </a:t>
            </a:r>
            <a:r>
              <a:rPr lang="en-US" sz="5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save</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his life will </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lose</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it, but whoever </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loses</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his life for My sake will </a:t>
            </a:r>
            <a:r>
              <a:rPr lang="en-US" sz="5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find</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Mt. 16:25)</a:t>
            </a:r>
            <a:endPar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
        <p:nvSpPr>
          <p:cNvPr id="7" name="TextBox 6"/>
          <p:cNvSpPr txBox="1"/>
          <p:nvPr/>
        </p:nvSpPr>
        <p:spPr>
          <a:xfrm>
            <a:off x="2228850" y="1307497"/>
            <a:ext cx="468630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The Loss of Life</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357678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0" y="2463424"/>
            <a:ext cx="9144000" cy="830997"/>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buClr>
                <a:srgbClr val="FFFF00"/>
              </a:buClr>
            </a:pP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This is </a:t>
            </a:r>
            <a:r>
              <a:rPr lang="en-US" sz="4400" b="1" u="sng"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NOT</a:t>
            </a:r>
            <a:r>
              <a:rPr lang="en-US" sz="4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referring to heaven or hell! </a:t>
            </a:r>
            <a:endParaRPr lang="en-US" sz="46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
        <p:nvSpPr>
          <p:cNvPr id="7" name="TextBox 6"/>
          <p:cNvSpPr txBox="1"/>
          <p:nvPr/>
        </p:nvSpPr>
        <p:spPr>
          <a:xfrm>
            <a:off x="342900" y="3305794"/>
            <a:ext cx="8458200" cy="298543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47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This </a:t>
            </a:r>
            <a:r>
              <a:rPr lang="en-US" sz="47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concerns </a:t>
            </a:r>
            <a:r>
              <a:rPr lang="en-US" sz="47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disciples, “If </a:t>
            </a:r>
            <a:r>
              <a:rPr lang="en-US" sz="47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anyone desires to come after Me, let him deny himself, and take up his cross, and follow Me</a:t>
            </a:r>
            <a:r>
              <a:rPr lang="en-US" sz="47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(16:24)</a:t>
            </a:r>
            <a:endParaRPr lang="en-US" sz="44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10" name="TextBox 9"/>
          <p:cNvSpPr txBox="1"/>
          <p:nvPr/>
        </p:nvSpPr>
        <p:spPr>
          <a:xfrm>
            <a:off x="2228850" y="1307497"/>
            <a:ext cx="468630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The Loss of Life</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16590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
        <p:nvSpPr>
          <p:cNvPr id="8" name="TextBox 7"/>
          <p:cNvSpPr txBox="1"/>
          <p:nvPr/>
        </p:nvSpPr>
        <p:spPr>
          <a:xfrm>
            <a:off x="2228850" y="1307497"/>
            <a:ext cx="468630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The Loss of Life</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
        <p:nvSpPr>
          <p:cNvPr id="10" name="TextBox 9"/>
          <p:cNvSpPr txBox="1"/>
          <p:nvPr/>
        </p:nvSpPr>
        <p:spPr>
          <a:xfrm>
            <a:off x="342900" y="2438400"/>
            <a:ext cx="8458200" cy="3908762"/>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“For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whoever desires to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have</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the good life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now</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will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lose</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it, but whoever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postpones </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 good life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for My sake will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gain/profit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the good life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later</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16:25)</a:t>
            </a:r>
            <a:endPar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332733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
        <p:nvSpPr>
          <p:cNvPr id="8" name="TextBox 7"/>
          <p:cNvSpPr txBox="1"/>
          <p:nvPr/>
        </p:nvSpPr>
        <p:spPr>
          <a:xfrm>
            <a:off x="2152650" y="1307497"/>
            <a:ext cx="483870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The Loss of Life</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
        <p:nvSpPr>
          <p:cNvPr id="10" name="TextBox 9"/>
          <p:cNvSpPr txBox="1"/>
          <p:nvPr/>
        </p:nvSpPr>
        <p:spPr>
          <a:xfrm>
            <a:off x="342900" y="2438400"/>
            <a:ext cx="8458200" cy="3862596"/>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“For </a:t>
            </a:r>
            <a:r>
              <a:rPr lang="en-US" sz="49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what </a:t>
            </a:r>
            <a:r>
              <a:rPr lang="en-US" sz="49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profit</a:t>
            </a:r>
            <a:r>
              <a:rPr lang="en-US" sz="49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is it to a man if he gains the whole world, and</a:t>
            </a:r>
            <a:r>
              <a:rPr lang="en-US" sz="49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 loses </a:t>
            </a:r>
            <a:r>
              <a:rPr lang="en-US" sz="49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his own </a:t>
            </a: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soul/life? </a:t>
            </a:r>
            <a:r>
              <a:rPr lang="en-US" sz="49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Or what will a man give in exchange for his </a:t>
            </a: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soul/life, the fullness of life?” </a:t>
            </a:r>
            <a:r>
              <a:rPr lang="en-US" sz="4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16:26)</a:t>
            </a:r>
            <a:endPar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121190307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307" y="1677033"/>
            <a:ext cx="2380145" cy="3625144"/>
          </a:xfrm>
          <a:prstGeom prst="rect">
            <a:avLst/>
          </a:prstGeom>
          <a:effectLst>
            <a:softEdge rad="63500"/>
          </a:effectLst>
        </p:spPr>
      </p:pic>
      <p:pic>
        <p:nvPicPr>
          <p:cNvPr id="5122" name="Picture 2" descr="Image result for elliot missionary"/>
          <p:cNvPicPr>
            <a:picLocks noChangeAspect="1" noChangeArrowheads="1"/>
          </p:cNvPicPr>
          <p:nvPr/>
        </p:nvPicPr>
        <p:blipFill rotWithShape="1">
          <a:blip r:embed="rId4">
            <a:extLst>
              <a:ext uri="{28A0092B-C50C-407E-A947-70E740481C1C}">
                <a14:useLocalDpi xmlns:a14="http://schemas.microsoft.com/office/drawing/2010/main" val="0"/>
              </a:ext>
            </a:extLst>
          </a:blip>
          <a:srcRect t="6816" b="32823"/>
          <a:stretch/>
        </p:blipFill>
        <p:spPr bwMode="auto">
          <a:xfrm>
            <a:off x="3378380" y="1762551"/>
            <a:ext cx="5217951" cy="23622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Tree>
    <p:extLst>
      <p:ext uri="{BB962C8B-B14F-4D97-AF65-F5344CB8AC3E}">
        <p14:creationId xmlns:p14="http://schemas.microsoft.com/office/powerpoint/2010/main" val="2153033432"/>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8" name="Title 8"/>
          <p:cNvSpPr txBox="1">
            <a:spLocks/>
          </p:cNvSpPr>
          <p:nvPr/>
        </p:nvSpPr>
        <p:spPr>
          <a:xfrm>
            <a:off x="1352550" y="304800"/>
            <a:ext cx="6438900" cy="20664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Have You Ever Lost Something?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514600"/>
            <a:ext cx="3974329" cy="2644253"/>
          </a:xfrm>
          <a:prstGeom prst="rect">
            <a:avLst/>
          </a:prstGeom>
          <a:effectLst>
            <a:softEdge rad="127000"/>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2005" y="2514600"/>
            <a:ext cx="4078478" cy="2634017"/>
          </a:xfrm>
          <a:prstGeom prst="rect">
            <a:avLst/>
          </a:prstGeom>
          <a:effectLst>
            <a:softEdge rad="127000"/>
          </a:effectLst>
        </p:spPr>
      </p:pic>
    </p:spTree>
    <p:extLst>
      <p:ext uri="{BB962C8B-B14F-4D97-AF65-F5344CB8AC3E}">
        <p14:creationId xmlns:p14="http://schemas.microsoft.com/office/powerpoint/2010/main" val="2032855081"/>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
        <p:nvSpPr>
          <p:cNvPr id="10" name="TextBox 9"/>
          <p:cNvSpPr txBox="1"/>
          <p:nvPr/>
        </p:nvSpPr>
        <p:spPr>
          <a:xfrm>
            <a:off x="342900" y="2438400"/>
            <a:ext cx="8458200" cy="3908762"/>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“For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 Son of Man will come in the glory of His Father with His angels, and then He will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reward/profit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each according to his </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works</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Mt. 16:27)</a:t>
            </a:r>
            <a:endPar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7" name="TextBox 6"/>
          <p:cNvSpPr txBox="1"/>
          <p:nvPr/>
        </p:nvSpPr>
        <p:spPr>
          <a:xfrm>
            <a:off x="2228850" y="1307497"/>
            <a:ext cx="468630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The Loss of Life</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426631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195263" y="2438400"/>
            <a:ext cx="8753475" cy="3708708"/>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47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Jesus is telling His disciples that in order to </a:t>
            </a:r>
            <a:r>
              <a:rPr lang="en-US" sz="47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save</a:t>
            </a:r>
            <a:r>
              <a:rPr lang="en-US" sz="47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their fullness of life their treasure and reward forever, they must deny themselves…; this means they </a:t>
            </a:r>
            <a:r>
              <a:rPr lang="en-US" sz="47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lose </a:t>
            </a:r>
            <a:r>
              <a:rPr lang="en-US" sz="47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their lives in some sense here and now.</a:t>
            </a:r>
            <a:endParaRPr lang="en-US" sz="47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
        <p:nvSpPr>
          <p:cNvPr id="8" name="TextBox 7"/>
          <p:cNvSpPr txBox="1"/>
          <p:nvPr/>
        </p:nvSpPr>
        <p:spPr>
          <a:xfrm>
            <a:off x="171450" y="1307497"/>
            <a:ext cx="880110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The Loss of the Fullness of Life</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262342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
        <p:nvSpPr>
          <p:cNvPr id="10" name="TextBox 9"/>
          <p:cNvSpPr txBox="1"/>
          <p:nvPr/>
        </p:nvSpPr>
        <p:spPr>
          <a:xfrm>
            <a:off x="342900" y="2438400"/>
            <a:ext cx="8458200" cy="393954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“whoever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gives one of these little ones only a cup of cold water in the name of a disciple, assuredly, I say to you, he shall by no means </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lose</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his reward</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Mt. 10:39, 42)</a:t>
            </a:r>
            <a:endPar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8" name="TextBox 7"/>
          <p:cNvSpPr txBox="1"/>
          <p:nvPr/>
        </p:nvSpPr>
        <p:spPr>
          <a:xfrm>
            <a:off x="171450" y="1307497"/>
            <a:ext cx="880110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The Loss of the Fullness of Life</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377821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342900" y="2438400"/>
            <a:ext cx="8458200" cy="3170099"/>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 same teaching is given here where the issue is primarily the fullness or the lack of fullness of life in the life to come.</a:t>
            </a:r>
            <a:endPar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
        <p:nvSpPr>
          <p:cNvPr id="7" name="TextBox 6"/>
          <p:cNvSpPr txBox="1"/>
          <p:nvPr/>
        </p:nvSpPr>
        <p:spPr>
          <a:xfrm>
            <a:off x="171450" y="1307497"/>
            <a:ext cx="880110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The Loss of the Fullness of Life</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331411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342900" y="2438400"/>
            <a:ext cx="8458200" cy="393954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“If we cling to our goods and possessions, that is if we lay up treasures on earth, then we will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forfeit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treasures in heaven.” </a:t>
            </a:r>
            <a:r>
              <a:rPr lang="en-US" sz="4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[Wilkin, p. 63]</a:t>
            </a:r>
            <a:endParaRPr lang="en-US" sz="4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
        <p:nvSpPr>
          <p:cNvPr id="7" name="TextBox 6"/>
          <p:cNvSpPr txBox="1"/>
          <p:nvPr/>
        </p:nvSpPr>
        <p:spPr>
          <a:xfrm>
            <a:off x="171450" y="1307497"/>
            <a:ext cx="880110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The Loss of the Fullness of Life</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233693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342900" y="2438400"/>
            <a:ext cx="8458200" cy="3170099"/>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We </a:t>
            </a:r>
            <a:r>
              <a:rPr lang="en-US" sz="50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cannot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lose</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our eternal life [its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length</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or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quantity</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but we can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lose</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the fullness of eternal life [its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depth</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or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quality</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endParaRPr lang="en-US" sz="4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
        <p:nvSpPr>
          <p:cNvPr id="7" name="TextBox 6"/>
          <p:cNvSpPr txBox="1"/>
          <p:nvPr/>
        </p:nvSpPr>
        <p:spPr>
          <a:xfrm>
            <a:off x="171450" y="1307497"/>
            <a:ext cx="880110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The Loss of the Fullness of Life</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255263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342900" y="2438400"/>
            <a:ext cx="8458200" cy="393954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We </a:t>
            </a:r>
            <a:r>
              <a:rPr lang="en-US" sz="50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cannot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gain</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eternal life [its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length</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or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quantity</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it is a gift of God, but we can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gain</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the fullness of eternal life [its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depth</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or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quality</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it is a reward according to our work.</a:t>
            </a:r>
            <a:endParaRPr lang="en-US" sz="4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
        <p:nvSpPr>
          <p:cNvPr id="7" name="TextBox 6"/>
          <p:cNvSpPr txBox="1"/>
          <p:nvPr/>
        </p:nvSpPr>
        <p:spPr>
          <a:xfrm>
            <a:off x="171450" y="1307497"/>
            <a:ext cx="880110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The Gain of the Fullness of Life</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83913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extBox 6"/>
          <p:cNvSpPr txBox="1"/>
          <p:nvPr/>
        </p:nvSpPr>
        <p:spPr>
          <a:xfrm>
            <a:off x="1108312" y="1393799"/>
            <a:ext cx="6927376" cy="923330"/>
          </a:xfrm>
          <a:prstGeom prst="rect">
            <a:avLst/>
          </a:prstGeom>
          <a:solidFill>
            <a:schemeClr val="tx1">
              <a:lumMod val="85000"/>
              <a:lumOff val="15000"/>
              <a:alpha val="40000"/>
            </a:schemeClr>
          </a:solidFill>
          <a:effectLst>
            <a:outerShdw dir="2400000" sx="1000" sy="1000" algn="ctr" rotWithShape="0">
              <a:schemeClr val="tx1"/>
            </a:outerShdw>
            <a:softEdge rad="254000"/>
          </a:effectLst>
        </p:spPr>
        <p:txBody>
          <a:bodyPr wrap="square" rtlCol="0">
            <a:spAutoFit/>
          </a:bodyPr>
          <a:lstStyle/>
          <a:p>
            <a:pPr algn="ctr">
              <a:buClr>
                <a:srgbClr val="FFFF00"/>
              </a:buClr>
            </a:pP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Who are the lost people?</a:t>
            </a:r>
            <a:endParaRPr lang="en-US" sz="5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9"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Who is Lost?</a:t>
            </a:r>
          </a:p>
        </p:txBody>
      </p:sp>
      <p:sp>
        <p:nvSpPr>
          <p:cNvPr id="6" name="TextBox 5"/>
          <p:cNvSpPr txBox="1"/>
          <p:nvPr/>
        </p:nvSpPr>
        <p:spPr>
          <a:xfrm>
            <a:off x="896487" y="2583598"/>
            <a:ext cx="7351025" cy="923330"/>
          </a:xfrm>
          <a:prstGeom prst="rect">
            <a:avLst/>
          </a:prstGeom>
          <a:solidFill>
            <a:schemeClr val="tx1">
              <a:lumMod val="85000"/>
              <a:lumOff val="15000"/>
              <a:alpha val="40000"/>
            </a:schemeClr>
          </a:solidFill>
          <a:effectLst>
            <a:outerShdw dir="2400000" sx="1000" sy="1000" algn="ctr" rotWithShape="0">
              <a:schemeClr val="tx1"/>
            </a:outerShdw>
            <a:softEdge rad="254000"/>
          </a:effectLst>
        </p:spPr>
        <p:txBody>
          <a:bodyPr wrap="square" rtlCol="0">
            <a:spAutoFit/>
          </a:bodyPr>
          <a:lstStyle/>
          <a:p>
            <a:pPr algn="ctr">
              <a:buClr>
                <a:srgbClr val="FFFF00"/>
              </a:buClr>
            </a:pPr>
            <a:r>
              <a:rPr lang="en-US" sz="5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Unbeliever</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or </a:t>
            </a:r>
            <a:r>
              <a:rPr lang="en-US" sz="5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Unregenerate</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endParaRPr lang="en-US" sz="5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8" name="TextBox 7"/>
          <p:cNvSpPr txBox="1"/>
          <p:nvPr/>
        </p:nvSpPr>
        <p:spPr>
          <a:xfrm>
            <a:off x="266699" y="3773397"/>
            <a:ext cx="8610600" cy="923330"/>
          </a:xfrm>
          <a:prstGeom prst="rect">
            <a:avLst/>
          </a:prstGeom>
          <a:solidFill>
            <a:schemeClr val="tx1">
              <a:lumMod val="85000"/>
              <a:lumOff val="15000"/>
              <a:alpha val="40000"/>
            </a:schemeClr>
          </a:solidFill>
          <a:effectLst>
            <a:outerShdw dir="2400000" sx="1000" sy="1000" algn="ctr" rotWithShape="0">
              <a:schemeClr val="tx1"/>
            </a:outerShdw>
            <a:softEdge rad="254000"/>
          </a:effectLst>
        </p:spPr>
        <p:txBody>
          <a:bodyPr wrap="square" rtlCol="0">
            <a:spAutoFit/>
          </a:bodyPr>
          <a:lstStyle/>
          <a:p>
            <a:pPr algn="ctr">
              <a:buClr>
                <a:srgbClr val="FFFF00"/>
              </a:buClr>
            </a:pP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Can </a:t>
            </a:r>
            <a:r>
              <a:rPr lang="en-US" sz="5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believers </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be considered lost?</a:t>
            </a:r>
            <a:endParaRPr lang="en-US" sz="5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30364667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Who is Lost?</a:t>
            </a:r>
          </a:p>
        </p:txBody>
      </p:sp>
      <p:sp>
        <p:nvSpPr>
          <p:cNvPr id="8" name="TextBox 7"/>
          <p:cNvSpPr txBox="1"/>
          <p:nvPr/>
        </p:nvSpPr>
        <p:spPr>
          <a:xfrm>
            <a:off x="742950" y="1298813"/>
            <a:ext cx="765810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The Lost Sheep, Coin, Son</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
        <p:nvSpPr>
          <p:cNvPr id="10" name="TextBox 9"/>
          <p:cNvSpPr txBox="1"/>
          <p:nvPr/>
        </p:nvSpPr>
        <p:spPr>
          <a:xfrm>
            <a:off x="342900" y="2438400"/>
            <a:ext cx="8458200" cy="232371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In </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Luke 15 </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we find the parable of the </a:t>
            </a:r>
            <a:r>
              <a:rPr lang="en-US" sz="48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sheep, the </a:t>
            </a:r>
            <a:r>
              <a:rPr lang="en-US" sz="48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coin, and the </a:t>
            </a:r>
            <a:r>
              <a:rPr lang="en-US" sz="48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son.</a:t>
            </a:r>
            <a:endPar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352567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Who is Lost?</a:t>
            </a:r>
          </a:p>
        </p:txBody>
      </p:sp>
      <p:sp>
        <p:nvSpPr>
          <p:cNvPr id="8" name="TextBox 7"/>
          <p:cNvSpPr txBox="1"/>
          <p:nvPr/>
        </p:nvSpPr>
        <p:spPr>
          <a:xfrm>
            <a:off x="2314575" y="1229704"/>
            <a:ext cx="451485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The Lost Sheep</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
        <p:nvSpPr>
          <p:cNvPr id="10" name="TextBox 9"/>
          <p:cNvSpPr txBox="1"/>
          <p:nvPr/>
        </p:nvSpPr>
        <p:spPr>
          <a:xfrm>
            <a:off x="266700" y="2245367"/>
            <a:ext cx="8610600" cy="460126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“What </a:t>
            </a:r>
            <a:r>
              <a:rPr lang="en-US" sz="49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man of you, having a hundred sheep, if he</a:t>
            </a:r>
            <a:r>
              <a:rPr lang="en-US" sz="49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 loses </a:t>
            </a:r>
            <a:r>
              <a:rPr lang="en-US" sz="49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one of them, does not leave the ninety-nine in the wilderness, and go after the one which is </a:t>
            </a:r>
            <a:r>
              <a:rPr lang="en-US" sz="49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a:t>
            </a:r>
            <a:r>
              <a:rPr lang="en-US" sz="49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until he finds </a:t>
            </a: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it?” </a:t>
            </a:r>
            <a:r>
              <a:rPr lang="en-US" sz="49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Luke 15:4)</a:t>
            </a:r>
            <a:endPar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344209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8" name="Title 8"/>
          <p:cNvSpPr txBox="1">
            <a:spLocks/>
          </p:cNvSpPr>
          <p:nvPr/>
        </p:nvSpPr>
        <p:spPr>
          <a:xfrm>
            <a:off x="2180062" y="239403"/>
            <a:ext cx="4783877" cy="11520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Losing is Bad?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2457" y="1503479"/>
            <a:ext cx="4057031" cy="2839921"/>
          </a:xfrm>
          <a:prstGeom prst="rect">
            <a:avLst/>
          </a:prstGeom>
          <a:effectLst>
            <a:softEdge rad="12700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461" y="1630905"/>
            <a:ext cx="3411484" cy="2622856"/>
          </a:xfrm>
          <a:prstGeom prst="rect">
            <a:avLst/>
          </a:prstGeom>
          <a:effectLst>
            <a:softEdge rad="63500"/>
          </a:effectLst>
        </p:spPr>
      </p:pic>
    </p:spTree>
    <p:extLst>
      <p:ext uri="{BB962C8B-B14F-4D97-AF65-F5344CB8AC3E}">
        <p14:creationId xmlns:p14="http://schemas.microsoft.com/office/powerpoint/2010/main" val="1513666360"/>
      </p:ext>
    </p:extLst>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Who is Lost?</a:t>
            </a:r>
          </a:p>
        </p:txBody>
      </p:sp>
      <p:sp>
        <p:nvSpPr>
          <p:cNvPr id="8" name="TextBox 7"/>
          <p:cNvSpPr txBox="1"/>
          <p:nvPr/>
        </p:nvSpPr>
        <p:spPr>
          <a:xfrm>
            <a:off x="2314575" y="1229704"/>
            <a:ext cx="451485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The Lost Sheep</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
        <p:nvSpPr>
          <p:cNvPr id="10" name="TextBox 9"/>
          <p:cNvSpPr txBox="1"/>
          <p:nvPr/>
        </p:nvSpPr>
        <p:spPr>
          <a:xfrm>
            <a:off x="266700" y="2245367"/>
            <a:ext cx="8610600" cy="3862596"/>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“And </a:t>
            </a:r>
            <a:r>
              <a:rPr lang="en-US" sz="49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when he comes home, he calls together his friends and neighbors, saying to </a:t>
            </a: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them, ‘Rejoice </a:t>
            </a:r>
            <a:r>
              <a:rPr lang="en-US" sz="49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with me, for </a:t>
            </a:r>
            <a:r>
              <a:rPr lang="en-US" sz="49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I</a:t>
            </a:r>
            <a:r>
              <a:rPr lang="en-US" sz="49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have found </a:t>
            </a:r>
            <a:r>
              <a:rPr lang="en-US" sz="49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my</a:t>
            </a:r>
            <a:r>
              <a:rPr lang="en-US" sz="49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sheep which was </a:t>
            </a:r>
            <a:r>
              <a:rPr lang="en-US" sz="49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a:t>
            </a: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9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Luke 15:6)</a:t>
            </a:r>
            <a:endPar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214824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Who is Lost?</a:t>
            </a:r>
          </a:p>
        </p:txBody>
      </p:sp>
      <p:sp>
        <p:nvSpPr>
          <p:cNvPr id="8" name="TextBox 7"/>
          <p:cNvSpPr txBox="1"/>
          <p:nvPr/>
        </p:nvSpPr>
        <p:spPr>
          <a:xfrm>
            <a:off x="2314575" y="1229704"/>
            <a:ext cx="451485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The Lost Coin</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
        <p:nvSpPr>
          <p:cNvPr id="10" name="TextBox 9"/>
          <p:cNvSpPr txBox="1"/>
          <p:nvPr/>
        </p:nvSpPr>
        <p:spPr>
          <a:xfrm>
            <a:off x="266700" y="2245367"/>
            <a:ext cx="8610600" cy="3862596"/>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“Or </a:t>
            </a:r>
            <a:r>
              <a:rPr lang="en-US" sz="49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what woman, having ten silver coins, if she </a:t>
            </a:r>
            <a:r>
              <a:rPr lang="en-US" sz="49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loses</a:t>
            </a:r>
            <a:r>
              <a:rPr lang="en-US" sz="49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one coin, does not light a lamp, sweep the house, and search carefully until she finds it</a:t>
            </a: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49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Luke 15:8)</a:t>
            </a:r>
            <a:endPar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352603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Who is Lost?</a:t>
            </a:r>
          </a:p>
        </p:txBody>
      </p:sp>
      <p:sp>
        <p:nvSpPr>
          <p:cNvPr id="8" name="TextBox 7"/>
          <p:cNvSpPr txBox="1"/>
          <p:nvPr/>
        </p:nvSpPr>
        <p:spPr>
          <a:xfrm>
            <a:off x="2314575" y="1229704"/>
            <a:ext cx="451485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The Lost Coin</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
        <p:nvSpPr>
          <p:cNvPr id="10" name="TextBox 9"/>
          <p:cNvSpPr txBox="1"/>
          <p:nvPr/>
        </p:nvSpPr>
        <p:spPr>
          <a:xfrm>
            <a:off x="266700" y="2245367"/>
            <a:ext cx="8610600" cy="3847207"/>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“And </a:t>
            </a:r>
            <a:r>
              <a:rPr lang="en-US" sz="49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when she has found it, she calls her friends and neighbors together, saying, </a:t>
            </a: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‘Rejoice </a:t>
            </a:r>
            <a:r>
              <a:rPr lang="en-US" sz="49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with me, for </a:t>
            </a:r>
            <a:r>
              <a:rPr lang="en-US" sz="49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I</a:t>
            </a:r>
            <a:r>
              <a:rPr lang="en-US" sz="49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have found the piece which </a:t>
            </a:r>
            <a:r>
              <a:rPr lang="en-US" sz="49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I</a:t>
            </a:r>
            <a:r>
              <a:rPr lang="en-US" sz="49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9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a:t>
            </a: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49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Luke 15:9)</a:t>
            </a:r>
            <a:endPar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304268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Who is Lost?</a:t>
            </a:r>
          </a:p>
        </p:txBody>
      </p:sp>
      <p:sp>
        <p:nvSpPr>
          <p:cNvPr id="8" name="TextBox 7"/>
          <p:cNvSpPr txBox="1"/>
          <p:nvPr/>
        </p:nvSpPr>
        <p:spPr>
          <a:xfrm>
            <a:off x="2314575" y="1229704"/>
            <a:ext cx="451485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The Lost Son</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
        <p:nvSpPr>
          <p:cNvPr id="10" name="TextBox 9"/>
          <p:cNvSpPr txBox="1"/>
          <p:nvPr/>
        </p:nvSpPr>
        <p:spPr>
          <a:xfrm>
            <a:off x="266700" y="2245367"/>
            <a:ext cx="8610600" cy="3139321"/>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“…this </a:t>
            </a:r>
            <a:r>
              <a:rPr lang="en-US" sz="5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my</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son was dead and is alive again; he was </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and is found</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And they began to be merry</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9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Luke 15:24)</a:t>
            </a:r>
            <a:endPar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244322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Who is Lost?</a:t>
            </a:r>
          </a:p>
        </p:txBody>
      </p:sp>
      <p:sp>
        <p:nvSpPr>
          <p:cNvPr id="8" name="TextBox 7"/>
          <p:cNvSpPr txBox="1"/>
          <p:nvPr/>
        </p:nvSpPr>
        <p:spPr>
          <a:xfrm>
            <a:off x="2314575" y="1229704"/>
            <a:ext cx="451485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The Lost Son</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
        <p:nvSpPr>
          <p:cNvPr id="10" name="TextBox 9"/>
          <p:cNvSpPr txBox="1"/>
          <p:nvPr/>
        </p:nvSpPr>
        <p:spPr>
          <a:xfrm>
            <a:off x="266700" y="2245367"/>
            <a:ext cx="8610600" cy="3170099"/>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“It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was right that we should make merry and be glad, for your </a:t>
            </a:r>
            <a:r>
              <a:rPr lang="en-US" sz="5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brother</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was </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dead</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and is alive again, and was </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and is </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found.” </a:t>
            </a:r>
            <a:r>
              <a:rPr lang="en-US" sz="49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Luke 15:32)</a:t>
            </a:r>
            <a:endPar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43645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Who is Lost?</a:t>
            </a:r>
          </a:p>
        </p:txBody>
      </p:sp>
      <p:sp>
        <p:nvSpPr>
          <p:cNvPr id="8" name="TextBox 7"/>
          <p:cNvSpPr txBox="1"/>
          <p:nvPr/>
        </p:nvSpPr>
        <p:spPr>
          <a:xfrm>
            <a:off x="742950" y="1298813"/>
            <a:ext cx="765810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The Lost Sheep, Coin, Son</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
        <p:nvSpPr>
          <p:cNvPr id="10" name="TextBox 9"/>
          <p:cNvSpPr txBox="1"/>
          <p:nvPr/>
        </p:nvSpPr>
        <p:spPr>
          <a:xfrm>
            <a:off x="342900" y="2438400"/>
            <a:ext cx="8458200" cy="310854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4900" b="1" u="sng"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Notice</a:t>
            </a:r>
            <a:r>
              <a:rPr lang="en-US" sz="49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 </a:t>
            </a: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Every case, the </a:t>
            </a:r>
            <a:r>
              <a:rPr lang="en-US" sz="49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sheep</a:t>
            </a: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the </a:t>
            </a:r>
            <a:r>
              <a:rPr lang="en-US" sz="49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coin</a:t>
            </a: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and the </a:t>
            </a:r>
            <a:r>
              <a:rPr lang="en-US" sz="49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son</a:t>
            </a: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are the present possession of their owner -- “</a:t>
            </a:r>
            <a:r>
              <a:rPr lang="en-US" sz="49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my sheep</a:t>
            </a: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9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my coin</a:t>
            </a: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and “</a:t>
            </a:r>
            <a:r>
              <a:rPr lang="en-US" sz="49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my son</a:t>
            </a: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endPar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393136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Who is Lost?</a:t>
            </a:r>
          </a:p>
        </p:txBody>
      </p:sp>
      <p:sp>
        <p:nvSpPr>
          <p:cNvPr id="8" name="TextBox 7"/>
          <p:cNvSpPr txBox="1"/>
          <p:nvPr/>
        </p:nvSpPr>
        <p:spPr>
          <a:xfrm>
            <a:off x="742950" y="1298813"/>
            <a:ext cx="765810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The Lost Sheep, Coin, Son</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
        <p:nvSpPr>
          <p:cNvPr id="10" name="TextBox 9"/>
          <p:cNvSpPr txBox="1"/>
          <p:nvPr/>
        </p:nvSpPr>
        <p:spPr>
          <a:xfrm>
            <a:off x="342900" y="2438400"/>
            <a:ext cx="8458200" cy="3862596"/>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 parable concerns </a:t>
            </a:r>
            <a:r>
              <a:rPr lang="en-US" sz="49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believers</a:t>
            </a: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who leave the fold and become </a:t>
            </a:r>
            <a:r>
              <a:rPr lang="en-US" sz="49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a:t>
            </a: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in the world, and then return and are found again by the Lord. We should all rejoice in their return / repentance.</a:t>
            </a:r>
            <a:endPar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776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Who is Lost?</a:t>
            </a:r>
          </a:p>
        </p:txBody>
      </p:sp>
      <p:sp>
        <p:nvSpPr>
          <p:cNvPr id="8" name="TextBox 7"/>
          <p:cNvSpPr txBox="1"/>
          <p:nvPr/>
        </p:nvSpPr>
        <p:spPr>
          <a:xfrm>
            <a:off x="742950" y="1298813"/>
            <a:ext cx="765810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The Lost Sheep, Coin, Son</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
        <p:nvSpPr>
          <p:cNvPr id="10" name="TextBox 9"/>
          <p:cNvSpPr txBox="1"/>
          <p:nvPr/>
        </p:nvSpPr>
        <p:spPr>
          <a:xfrm>
            <a:off x="342900" y="4114800"/>
            <a:ext cx="8458200" cy="1600438"/>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To be in fellowship is to be </a:t>
            </a:r>
            <a:r>
              <a:rPr lang="en-US" sz="49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alive</a:t>
            </a: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and </a:t>
            </a:r>
            <a:r>
              <a:rPr lang="en-US" sz="49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found</a:t>
            </a: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endPar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7" name="TextBox 6"/>
          <p:cNvSpPr txBox="1"/>
          <p:nvPr/>
        </p:nvSpPr>
        <p:spPr>
          <a:xfrm>
            <a:off x="342900" y="2414421"/>
            <a:ext cx="8458200" cy="1600438"/>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To be in out of fellowship is to be </a:t>
            </a:r>
            <a:r>
              <a:rPr lang="en-US" sz="49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a:t>
            </a: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and </a:t>
            </a:r>
            <a:r>
              <a:rPr lang="en-US" sz="49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dead</a:t>
            </a: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endPar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347342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6" name="Title 8"/>
          <p:cNvSpPr txBox="1">
            <a:spLocks/>
          </p:cNvSpPr>
          <p:nvPr/>
        </p:nvSpPr>
        <p:spPr>
          <a:xfrm>
            <a:off x="2074069" y="228600"/>
            <a:ext cx="4995862"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Saving the Lost</a:t>
            </a:r>
          </a:p>
        </p:txBody>
      </p:sp>
      <p:sp>
        <p:nvSpPr>
          <p:cNvPr id="10" name="TextBox 9"/>
          <p:cNvSpPr txBox="1"/>
          <p:nvPr/>
        </p:nvSpPr>
        <p:spPr>
          <a:xfrm>
            <a:off x="342900" y="3982370"/>
            <a:ext cx="8458200" cy="2400657"/>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“…for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 Son of Man has come to seek and to save that which was </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(Luke 19:10)</a:t>
            </a:r>
            <a:endPar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7" name="TextBox 6"/>
          <p:cNvSpPr txBox="1"/>
          <p:nvPr/>
        </p:nvSpPr>
        <p:spPr>
          <a:xfrm>
            <a:off x="307643" y="1473707"/>
            <a:ext cx="8458200" cy="2354491"/>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“For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 Son of Man has come to save that which was </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(Mt. 18:11)</a:t>
            </a:r>
            <a:endPar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7883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1250"/>
                            </p:stCondLst>
                            <p:childTnLst>
                              <p:par>
                                <p:cTn id="9" presetID="22" presetClass="entr" presetSubtype="8"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6" name="Title 8"/>
          <p:cNvSpPr txBox="1">
            <a:spLocks/>
          </p:cNvSpPr>
          <p:nvPr/>
        </p:nvSpPr>
        <p:spPr>
          <a:xfrm>
            <a:off x="2074069" y="228600"/>
            <a:ext cx="4995862"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Saving the Lost</a:t>
            </a:r>
          </a:p>
        </p:txBody>
      </p:sp>
      <p:sp>
        <p:nvSpPr>
          <p:cNvPr id="10" name="TextBox 9"/>
          <p:cNvSpPr txBox="1"/>
          <p:nvPr/>
        </p:nvSpPr>
        <p:spPr>
          <a:xfrm>
            <a:off x="342900" y="3982370"/>
            <a:ext cx="8458200" cy="2400657"/>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“…for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 Son of Man has come to seek and to save that which was </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(Luke 19:10)</a:t>
            </a:r>
            <a:endPar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7" name="TextBox 6"/>
          <p:cNvSpPr txBox="1"/>
          <p:nvPr/>
        </p:nvSpPr>
        <p:spPr>
          <a:xfrm>
            <a:off x="185169" y="1483586"/>
            <a:ext cx="8773662" cy="2262158"/>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47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 readers would have thought back to the three parables of the </a:t>
            </a:r>
            <a:r>
              <a:rPr lang="en-US" sz="47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Luke 15 </a:t>
            </a:r>
            <a:r>
              <a:rPr lang="en-US" sz="47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about the God seeking the </a:t>
            </a:r>
            <a:r>
              <a:rPr lang="en-US" sz="47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 </a:t>
            </a:r>
            <a:r>
              <a:rPr lang="en-US" sz="47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believers</a:t>
            </a:r>
            <a:r>
              <a:rPr lang="en-US" sz="47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endParaRPr lang="en-US" sz="47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415169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8" name="Title 8"/>
          <p:cNvSpPr txBox="1">
            <a:spLocks/>
          </p:cNvSpPr>
          <p:nvPr/>
        </p:nvSpPr>
        <p:spPr>
          <a:xfrm>
            <a:off x="1820380" y="239403"/>
            <a:ext cx="5503241" cy="11520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Losing is Good?</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150" r="8008"/>
          <a:stretch/>
        </p:blipFill>
        <p:spPr>
          <a:xfrm>
            <a:off x="457200" y="1737127"/>
            <a:ext cx="3657600" cy="2546842"/>
          </a:xfrm>
          <a:prstGeom prst="rect">
            <a:avLst/>
          </a:prstGeom>
          <a:effectLst>
            <a:softEdge rad="88900"/>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1845569"/>
            <a:ext cx="4334047" cy="2438400"/>
          </a:xfrm>
          <a:prstGeom prst="rect">
            <a:avLst/>
          </a:prstGeom>
          <a:effectLst>
            <a:softEdge rad="63500"/>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1368" y="4660301"/>
            <a:ext cx="3561264" cy="1676400"/>
          </a:xfrm>
          <a:prstGeom prst="rect">
            <a:avLst/>
          </a:prstGeom>
          <a:effectLst>
            <a:softEdge rad="127000"/>
          </a:effectLst>
        </p:spPr>
      </p:pic>
    </p:spTree>
    <p:extLst>
      <p:ext uri="{BB962C8B-B14F-4D97-AF65-F5344CB8AC3E}">
        <p14:creationId xmlns:p14="http://schemas.microsoft.com/office/powerpoint/2010/main" val="3632403758"/>
      </p:ext>
    </p:extLst>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6" name="Title 8"/>
          <p:cNvSpPr txBox="1">
            <a:spLocks/>
          </p:cNvSpPr>
          <p:nvPr/>
        </p:nvSpPr>
        <p:spPr>
          <a:xfrm>
            <a:off x="2074069" y="228600"/>
            <a:ext cx="4995862"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Saving the Lost</a:t>
            </a:r>
          </a:p>
        </p:txBody>
      </p:sp>
      <p:sp>
        <p:nvSpPr>
          <p:cNvPr id="10" name="TextBox 9"/>
          <p:cNvSpPr txBox="1"/>
          <p:nvPr/>
        </p:nvSpPr>
        <p:spPr>
          <a:xfrm>
            <a:off x="342900" y="1304499"/>
            <a:ext cx="8458200" cy="5447645"/>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“And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Jesus said to him, </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‘Today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salvation has come to </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this </a:t>
            </a:r>
            <a:r>
              <a:rPr lang="en-US" sz="46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[Zacchaeus]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house, because he also is </a:t>
            </a:r>
            <a:r>
              <a:rPr lang="en-US" sz="5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 son of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Abraham</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for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 Son of Man has come to seek and to save that which was </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(Luke 19:9-10)</a:t>
            </a:r>
            <a:endPar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159514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6" name="Title 8"/>
          <p:cNvSpPr txBox="1">
            <a:spLocks/>
          </p:cNvSpPr>
          <p:nvPr/>
        </p:nvSpPr>
        <p:spPr>
          <a:xfrm>
            <a:off x="2074069" y="228600"/>
            <a:ext cx="4995862"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Saving the Lost</a:t>
            </a:r>
          </a:p>
        </p:txBody>
      </p:sp>
      <p:sp>
        <p:nvSpPr>
          <p:cNvPr id="10" name="TextBox 9"/>
          <p:cNvSpPr txBox="1"/>
          <p:nvPr/>
        </p:nvSpPr>
        <p:spPr>
          <a:xfrm>
            <a:off x="342900" y="3982370"/>
            <a:ext cx="8458200" cy="3170099"/>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was not sent except to the </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sheep of the house of Israel</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(15:24)</a:t>
            </a:r>
            <a:endParaRPr lang="en-US" sz="5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a:p>
            <a:pPr algn="just">
              <a:buClr>
                <a:srgbClr val="FFFF00"/>
              </a:buClr>
            </a:pPr>
            <a:endPar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7" name="TextBox 6"/>
          <p:cNvSpPr txBox="1"/>
          <p:nvPr/>
        </p:nvSpPr>
        <p:spPr>
          <a:xfrm>
            <a:off x="307643" y="1473707"/>
            <a:ext cx="8458200" cy="2354491"/>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“For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 Son of Man has come to save that which was </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(Mt. 18:11)</a:t>
            </a:r>
            <a:endPar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409255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6" name="Title 8"/>
          <p:cNvSpPr txBox="1">
            <a:spLocks/>
          </p:cNvSpPr>
          <p:nvPr/>
        </p:nvSpPr>
        <p:spPr>
          <a:xfrm>
            <a:off x="2074069" y="228600"/>
            <a:ext cx="4995862"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Saving the Lost</a:t>
            </a:r>
          </a:p>
        </p:txBody>
      </p:sp>
      <p:sp>
        <p:nvSpPr>
          <p:cNvPr id="10" name="TextBox 9"/>
          <p:cNvSpPr txBox="1"/>
          <p:nvPr/>
        </p:nvSpPr>
        <p:spPr>
          <a:xfrm>
            <a:off x="342900" y="3982370"/>
            <a:ext cx="8458200" cy="1631216"/>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This follows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18:12-14</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which seems to be an explanation of this verse.  </a:t>
            </a:r>
            <a:endPar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7" name="TextBox 6"/>
          <p:cNvSpPr txBox="1"/>
          <p:nvPr/>
        </p:nvSpPr>
        <p:spPr>
          <a:xfrm>
            <a:off x="307643" y="1473707"/>
            <a:ext cx="8458200" cy="2354491"/>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“For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 Son of Man has come to save that which was </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(Mt. 18:11)</a:t>
            </a:r>
            <a:endPar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308566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6" name="Title 8"/>
          <p:cNvSpPr txBox="1">
            <a:spLocks/>
          </p:cNvSpPr>
          <p:nvPr/>
        </p:nvSpPr>
        <p:spPr>
          <a:xfrm>
            <a:off x="2074069" y="228600"/>
            <a:ext cx="4995862"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Saving the Lost</a:t>
            </a:r>
          </a:p>
        </p:txBody>
      </p:sp>
      <p:sp>
        <p:nvSpPr>
          <p:cNvPr id="10" name="TextBox 9"/>
          <p:cNvSpPr txBox="1"/>
          <p:nvPr/>
        </p:nvSpPr>
        <p:spPr>
          <a:xfrm>
            <a:off x="247650" y="1200695"/>
            <a:ext cx="8648700" cy="550920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4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“What </a:t>
            </a:r>
            <a:r>
              <a:rPr lang="en-US" sz="4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do you think? If a man has a hundred sheep, and one of them goes </a:t>
            </a:r>
            <a:r>
              <a:rPr lang="en-US" sz="44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astray</a:t>
            </a:r>
            <a:r>
              <a:rPr lang="en-US" sz="4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does he not leave the ninety-nine and go to the mountains to seek the one that is </a:t>
            </a:r>
            <a:r>
              <a:rPr lang="en-US" sz="4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straying? And </a:t>
            </a:r>
            <a:r>
              <a:rPr lang="en-US" sz="4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if he should find it, assuredly, I say to you, he rejoices more over that sheep than over the ninety-nine that did not go </a:t>
            </a:r>
            <a:r>
              <a:rPr lang="en-US" sz="44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astray</a:t>
            </a:r>
            <a:r>
              <a:rPr lang="en-US" sz="4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(18:12-13)</a:t>
            </a:r>
            <a:endParaRPr lang="en-US" sz="44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214550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6" name="Title 8"/>
          <p:cNvSpPr txBox="1">
            <a:spLocks/>
          </p:cNvSpPr>
          <p:nvPr/>
        </p:nvSpPr>
        <p:spPr>
          <a:xfrm>
            <a:off x="2074069" y="228600"/>
            <a:ext cx="4995862"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Saving the Lost</a:t>
            </a:r>
          </a:p>
        </p:txBody>
      </p:sp>
      <p:sp>
        <p:nvSpPr>
          <p:cNvPr id="10" name="TextBox 9"/>
          <p:cNvSpPr txBox="1"/>
          <p:nvPr/>
        </p:nvSpPr>
        <p:spPr>
          <a:xfrm>
            <a:off x="191069" y="3997406"/>
            <a:ext cx="8761863" cy="2308324"/>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“Even </a:t>
            </a:r>
            <a:r>
              <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so it is not the will of your Father who is in heaven that one of these little ones should </a:t>
            </a:r>
            <a:r>
              <a:rPr lang="en-US" sz="48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perish</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(18:14)</a:t>
            </a:r>
            <a:endParaRPr lang="en-US" sz="44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7" name="TextBox 6"/>
          <p:cNvSpPr txBox="1"/>
          <p:nvPr/>
        </p:nvSpPr>
        <p:spPr>
          <a:xfrm>
            <a:off x="307643" y="1473707"/>
            <a:ext cx="8458200" cy="2354491"/>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“For </a:t>
            </a:r>
            <a:r>
              <a:rPr lang="en-US" sz="49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 Son of Man has come to save that which was </a:t>
            </a:r>
            <a:r>
              <a:rPr lang="en-US" sz="49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(Mt. 18:11)</a:t>
            </a:r>
            <a:endParaRPr lang="en-US" sz="44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313777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6" name="Title 8"/>
          <p:cNvSpPr txBox="1">
            <a:spLocks/>
          </p:cNvSpPr>
          <p:nvPr/>
        </p:nvSpPr>
        <p:spPr>
          <a:xfrm>
            <a:off x="2074069" y="228600"/>
            <a:ext cx="4995862"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Saving the Lost</a:t>
            </a:r>
          </a:p>
        </p:txBody>
      </p:sp>
      <p:sp>
        <p:nvSpPr>
          <p:cNvPr id="10" name="TextBox 9"/>
          <p:cNvSpPr txBox="1"/>
          <p:nvPr/>
        </p:nvSpPr>
        <p:spPr>
          <a:xfrm>
            <a:off x="191069" y="3997406"/>
            <a:ext cx="8761863" cy="2354491"/>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 </a:t>
            </a:r>
            <a:r>
              <a:rPr lang="en-US" sz="49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a:t>
            </a: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person is a believer straying from the Lord. The saving is restoring the </a:t>
            </a:r>
            <a:r>
              <a:rPr lang="en-US" sz="49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a:t>
            </a: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sheep back to fellowship.</a:t>
            </a:r>
            <a:endParaRPr lang="en-US" sz="49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7" name="TextBox 6"/>
          <p:cNvSpPr txBox="1"/>
          <p:nvPr/>
        </p:nvSpPr>
        <p:spPr>
          <a:xfrm>
            <a:off x="307643" y="1473707"/>
            <a:ext cx="8458200" cy="2354491"/>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“For </a:t>
            </a:r>
            <a:r>
              <a:rPr lang="en-US" sz="49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 Son of Man has come to save that which was </a:t>
            </a:r>
            <a:r>
              <a:rPr lang="en-US" sz="49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(Mt. 18:11)</a:t>
            </a:r>
            <a:endParaRPr lang="en-US" sz="44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354216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342900" y="2493356"/>
            <a:ext cx="8458200" cy="3170099"/>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6</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of the 92 uses of “</a:t>
            </a:r>
            <a:r>
              <a:rPr lang="en-US" sz="5000" b="1" dirty="0" err="1"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apollumi</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refer to eternal death or eternal condemnation and all appear in the Gospel account of John.</a:t>
            </a:r>
            <a:endPar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Who is Lost?</a:t>
            </a:r>
          </a:p>
        </p:txBody>
      </p:sp>
      <p:sp>
        <p:nvSpPr>
          <p:cNvPr id="8" name="TextBox 7"/>
          <p:cNvSpPr txBox="1"/>
          <p:nvPr/>
        </p:nvSpPr>
        <p:spPr>
          <a:xfrm>
            <a:off x="2366963" y="1307497"/>
            <a:ext cx="4410075"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Eternal Death</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287445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1250"/>
                            </p:stCondLst>
                            <p:childTnLst>
                              <p:par>
                                <p:cTn id="9" presetID="22" presetClass="entr" presetSubtype="8"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285750" y="2438400"/>
            <a:ext cx="8572500" cy="3708708"/>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47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“And </a:t>
            </a:r>
            <a:r>
              <a:rPr lang="en-US" sz="47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as Moses lifted up the serpent in the wilderness, even so must the Son of Man be lifted </a:t>
            </a:r>
            <a:r>
              <a:rPr lang="en-US" sz="47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up, that </a:t>
            </a:r>
            <a:r>
              <a:rPr lang="en-US" sz="47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whoever believes in Him should not </a:t>
            </a:r>
            <a:r>
              <a:rPr lang="en-US" sz="47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perish</a:t>
            </a:r>
            <a:r>
              <a:rPr lang="en-US" sz="47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but have eternal </a:t>
            </a:r>
            <a:r>
              <a:rPr lang="en-US" sz="47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life.” </a:t>
            </a:r>
            <a:r>
              <a:rPr lang="en-US" sz="47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(Jn. 3 14-15)</a:t>
            </a:r>
            <a:endParaRPr lang="en-US" sz="47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Who is Lost?</a:t>
            </a:r>
          </a:p>
        </p:txBody>
      </p:sp>
      <p:sp>
        <p:nvSpPr>
          <p:cNvPr id="8" name="TextBox 7"/>
          <p:cNvSpPr txBox="1"/>
          <p:nvPr/>
        </p:nvSpPr>
        <p:spPr>
          <a:xfrm>
            <a:off x="2366963" y="1307497"/>
            <a:ext cx="4410075"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Eternal Death</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312108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285750" y="2438400"/>
            <a:ext cx="8572500" cy="3862596"/>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“While </a:t>
            </a:r>
            <a:r>
              <a:rPr lang="en-US" sz="49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 was with them in the world, I kept them in Your name. Those whom You gave Me I have kept; and none of them is </a:t>
            </a:r>
            <a:r>
              <a:rPr lang="en-US" sz="49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a:t>
            </a:r>
            <a:r>
              <a:rPr lang="en-US" sz="49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except the son of </a:t>
            </a: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perdition…” </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(Jn. 17:12, 18:9)</a:t>
            </a:r>
            <a:endPar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Who is Lost?</a:t>
            </a:r>
          </a:p>
        </p:txBody>
      </p:sp>
      <p:sp>
        <p:nvSpPr>
          <p:cNvPr id="8" name="TextBox 7"/>
          <p:cNvSpPr txBox="1"/>
          <p:nvPr/>
        </p:nvSpPr>
        <p:spPr>
          <a:xfrm>
            <a:off x="2366963" y="1307497"/>
            <a:ext cx="4410075"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Eternal Death</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333083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285750" y="2438400"/>
            <a:ext cx="8572500" cy="3785652"/>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“But </a:t>
            </a:r>
            <a:r>
              <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even if our gospel is veiled, it is veiled to those who are </a:t>
            </a:r>
            <a:r>
              <a:rPr lang="en-US" sz="48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perishing</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whose </a:t>
            </a:r>
            <a:r>
              <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minds the god of this age has blinded, who do not believe, lest the light of the </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gospel…” </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(2 Cor. 4:3)</a:t>
            </a:r>
            <a:endPar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Who is Lost?</a:t>
            </a:r>
          </a:p>
        </p:txBody>
      </p:sp>
      <p:sp>
        <p:nvSpPr>
          <p:cNvPr id="8" name="TextBox 7"/>
          <p:cNvSpPr txBox="1"/>
          <p:nvPr/>
        </p:nvSpPr>
        <p:spPr>
          <a:xfrm>
            <a:off x="2366963" y="1307497"/>
            <a:ext cx="4410075"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Eternal Death</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375772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504" t="28259" r="4726" b="18408"/>
          <a:stretch/>
        </p:blipFill>
        <p:spPr>
          <a:xfrm>
            <a:off x="304800" y="1674501"/>
            <a:ext cx="4393547" cy="2553347"/>
          </a:xfrm>
          <a:prstGeom prst="rect">
            <a:avLst/>
          </a:prstGeom>
          <a:effectLst>
            <a:softEdge rad="127000"/>
          </a:effectLst>
        </p:spPr>
      </p:pic>
      <p:sp>
        <p:nvSpPr>
          <p:cNvPr id="3" name="TextBox 2"/>
          <p:cNvSpPr txBox="1"/>
          <p:nvPr/>
        </p:nvSpPr>
        <p:spPr>
          <a:xfrm>
            <a:off x="4800600" y="1797013"/>
            <a:ext cx="3879100" cy="2308324"/>
          </a:xfrm>
          <a:prstGeom prst="rect">
            <a:avLst/>
          </a:prstGeom>
          <a:solidFill>
            <a:srgbClr val="1C3050"/>
          </a:solidFill>
          <a:effectLst>
            <a:softEdge rad="88900"/>
          </a:effectLst>
        </p:spPr>
        <p:txBody>
          <a:bodyPr wrap="square" rtlCol="0">
            <a:spAutoFit/>
          </a:bodyPr>
          <a:lstStyle/>
          <a:p>
            <a:pPr algn="ctr"/>
            <a:r>
              <a:rPr lang="en-US" sz="3600" dirty="0" smtClean="0">
                <a:solidFill>
                  <a:srgbClr val="E3FE8C"/>
                </a:solidFill>
                <a:latin typeface="Times New Roman" panose="02020603050405020304" pitchFamily="18" charset="0"/>
                <a:cs typeface="Times New Roman" panose="02020603050405020304" pitchFamily="18" charset="0"/>
              </a:rPr>
              <a:t>“…whoever </a:t>
            </a:r>
            <a:r>
              <a:rPr lang="en-US" sz="3600" dirty="0">
                <a:solidFill>
                  <a:srgbClr val="E3FE8C"/>
                </a:solidFill>
                <a:latin typeface="Times New Roman" panose="02020603050405020304" pitchFamily="18" charset="0"/>
                <a:cs typeface="Times New Roman" panose="02020603050405020304" pitchFamily="18" charset="0"/>
              </a:rPr>
              <a:t>loses his life for My sake will find it</a:t>
            </a:r>
            <a:r>
              <a:rPr lang="en-US" sz="3600" dirty="0" smtClean="0">
                <a:solidFill>
                  <a:srgbClr val="E3FE8C"/>
                </a:solidFill>
                <a:latin typeface="Times New Roman" panose="02020603050405020304" pitchFamily="18" charset="0"/>
                <a:cs typeface="Times New Roman" panose="02020603050405020304" pitchFamily="18" charset="0"/>
              </a:rPr>
              <a:t>.”</a:t>
            </a:r>
            <a:r>
              <a:rPr lang="en-US" sz="3600" dirty="0">
                <a:solidFill>
                  <a:srgbClr val="E3FE8C"/>
                </a:solidFill>
                <a:latin typeface="Times New Roman" panose="02020603050405020304" pitchFamily="18" charset="0"/>
                <a:cs typeface="Times New Roman" panose="02020603050405020304" pitchFamily="18" charset="0"/>
              </a:rPr>
              <a:t> </a:t>
            </a:r>
            <a:endParaRPr lang="en-US" sz="3600" dirty="0" smtClean="0">
              <a:solidFill>
                <a:srgbClr val="E3FE8C"/>
              </a:solidFill>
              <a:latin typeface="Times New Roman" panose="02020603050405020304" pitchFamily="18" charset="0"/>
              <a:cs typeface="Times New Roman" panose="02020603050405020304" pitchFamily="18" charset="0"/>
            </a:endParaRPr>
          </a:p>
          <a:p>
            <a:pPr algn="ctr"/>
            <a:r>
              <a:rPr lang="en-US" sz="3600" dirty="0" smtClean="0">
                <a:solidFill>
                  <a:srgbClr val="E3FE8C"/>
                </a:solidFill>
                <a:latin typeface="Times New Roman" panose="02020603050405020304" pitchFamily="18" charset="0"/>
                <a:cs typeface="Times New Roman" panose="02020603050405020304" pitchFamily="18" charset="0"/>
              </a:rPr>
              <a:t>Matthew 16:25</a:t>
            </a:r>
            <a:endParaRPr lang="en-US" sz="2000" dirty="0">
              <a:solidFill>
                <a:srgbClr val="E3FE8C"/>
              </a:solidFill>
            </a:endParaRPr>
          </a:p>
        </p:txBody>
      </p:sp>
      <p:sp>
        <p:nvSpPr>
          <p:cNvPr id="12" name="Title 8"/>
          <p:cNvSpPr txBox="1">
            <a:spLocks/>
          </p:cNvSpPr>
          <p:nvPr/>
        </p:nvSpPr>
        <p:spPr>
          <a:xfrm>
            <a:off x="2357990" y="239403"/>
            <a:ext cx="4428020" cy="11520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Lose to Gain</a:t>
            </a:r>
          </a:p>
        </p:txBody>
      </p:sp>
    </p:spTree>
    <p:extLst>
      <p:ext uri="{BB962C8B-B14F-4D97-AF65-F5344CB8AC3E}">
        <p14:creationId xmlns:p14="http://schemas.microsoft.com/office/powerpoint/2010/main" val="3643482463"/>
      </p:ext>
    </p:extLst>
  </p:cSld>
  <p:clrMapOvr>
    <a:masterClrMapping/>
  </p:clrMapOvr>
  <p:transition spd="slow">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285750" y="2438400"/>
            <a:ext cx="8572500" cy="3785652"/>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Unbelievers could be described as those who are </a:t>
            </a:r>
            <a:r>
              <a:rPr lang="en-US" sz="48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perishing</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or those who fail to obtain eternal life by faith in Christ. The English translation does </a:t>
            </a:r>
            <a:r>
              <a:rPr lang="en-US" sz="48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not</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refer to them as </a:t>
            </a:r>
            <a:r>
              <a:rPr lang="en-US" sz="48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endPar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6" name="Title 8"/>
          <p:cNvSpPr txBox="1">
            <a:spLocks/>
          </p:cNvSpPr>
          <p:nvPr/>
        </p:nvSpPr>
        <p:spPr>
          <a:xfrm>
            <a:off x="2276475" y="228600"/>
            <a:ext cx="4591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Who is Lost?</a:t>
            </a:r>
          </a:p>
        </p:txBody>
      </p:sp>
      <p:sp>
        <p:nvSpPr>
          <p:cNvPr id="8" name="TextBox 7"/>
          <p:cNvSpPr txBox="1"/>
          <p:nvPr/>
        </p:nvSpPr>
        <p:spPr>
          <a:xfrm>
            <a:off x="2707482" y="1307497"/>
            <a:ext cx="3729037"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Eternal Loss</a:t>
            </a:r>
            <a:endPar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168097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11" name="TextBox 10"/>
          <p:cNvSpPr txBox="1"/>
          <p:nvPr/>
        </p:nvSpPr>
        <p:spPr>
          <a:xfrm>
            <a:off x="2166775" y="1676400"/>
            <a:ext cx="4810447" cy="144655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8800" b="1" dirty="0" smtClean="0">
                <a:ln w="6350">
                  <a:solidFill>
                    <a:sysClr val="windowText" lastClr="000000"/>
                  </a:solidFill>
                </a:ln>
                <a:solidFill>
                  <a:srgbClr val="FFFF00"/>
                </a:solidFill>
                <a:effectLst>
                  <a:outerShdw blurRad="50800" dist="50800" algn="br" rotWithShape="0">
                    <a:schemeClr val="tx1"/>
                  </a:outerShdw>
                  <a:reflection blurRad="50800" stA="55000" endA="300" endPos="45500" dir="5400000" sy="-100000" algn="bl" rotWithShape="0"/>
                </a:effectLst>
                <a:latin typeface="Geometr231 BT" panose="020D0402020204020903" pitchFamily="34" charset="0"/>
              </a:rPr>
              <a:t>Conclusion</a:t>
            </a:r>
            <a:endParaRPr lang="en-US" sz="8800" b="1" dirty="0">
              <a:ln w="6350">
                <a:solidFill>
                  <a:sysClr val="windowText" lastClr="000000"/>
                </a:solidFill>
              </a:ln>
              <a:solidFill>
                <a:srgbClr val="FFFF00"/>
              </a:solidFill>
              <a:effectLst>
                <a:outerShdw blurRad="50800" dist="50800" algn="br" rotWithShape="0">
                  <a:schemeClr val="tx1"/>
                </a:outerShdw>
                <a:reflection blurRad="50800" stA="55000" endA="300" endPos="45500" dir="5400000" sy="-100000" algn="bl" rotWithShape="0"/>
              </a:effectLst>
              <a:latin typeface="Geometr231 BT" panose="020D0402020204020903" pitchFamily="34" charset="0"/>
            </a:endParaRPr>
          </a:p>
        </p:txBody>
      </p:sp>
      <p:sp>
        <p:nvSpPr>
          <p:cNvPr id="6" name="Title 8"/>
          <p:cNvSpPr txBox="1">
            <a:spLocks/>
          </p:cNvSpPr>
          <p:nvPr/>
        </p:nvSpPr>
        <p:spPr>
          <a:xfrm>
            <a:off x="609600" y="228600"/>
            <a:ext cx="79248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and Who is Lost?</a:t>
            </a:r>
          </a:p>
        </p:txBody>
      </p:sp>
    </p:spTree>
    <p:extLst>
      <p:ext uri="{BB962C8B-B14F-4D97-AF65-F5344CB8AC3E}">
        <p14:creationId xmlns:p14="http://schemas.microsoft.com/office/powerpoint/2010/main" val="230924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342900" y="1506941"/>
            <a:ext cx="8458200" cy="2400657"/>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Salvation</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[Eternal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L</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ife] can never be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We </a:t>
            </a:r>
            <a:r>
              <a:rPr lang="en-US" sz="5000" b="1" u="sng"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cannot</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lose</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our eternal life [its </a:t>
            </a:r>
            <a:r>
              <a:rPr lang="en-US" sz="5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length</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or </a:t>
            </a:r>
            <a:r>
              <a:rPr lang="en-US" sz="5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quantity</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endPar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8" name="Title 8"/>
          <p:cNvSpPr txBox="1">
            <a:spLocks/>
          </p:cNvSpPr>
          <p:nvPr/>
        </p:nvSpPr>
        <p:spPr>
          <a:xfrm>
            <a:off x="609600" y="228600"/>
            <a:ext cx="79248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Never Lost?</a:t>
            </a:r>
          </a:p>
        </p:txBody>
      </p:sp>
    </p:spTree>
    <p:extLst>
      <p:ext uri="{BB962C8B-B14F-4D97-AF65-F5344CB8AC3E}">
        <p14:creationId xmlns:p14="http://schemas.microsoft.com/office/powerpoint/2010/main" val="145994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8" name="Title 8"/>
          <p:cNvSpPr txBox="1">
            <a:spLocks/>
          </p:cNvSpPr>
          <p:nvPr/>
        </p:nvSpPr>
        <p:spPr>
          <a:xfrm>
            <a:off x="609600" y="228600"/>
            <a:ext cx="79248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is Lost?</a:t>
            </a:r>
          </a:p>
        </p:txBody>
      </p:sp>
      <p:sp>
        <p:nvSpPr>
          <p:cNvPr id="11" name="TextBox 10"/>
          <p:cNvSpPr txBox="1"/>
          <p:nvPr/>
        </p:nvSpPr>
        <p:spPr>
          <a:xfrm>
            <a:off x="291152" y="1338100"/>
            <a:ext cx="8451376" cy="1631216"/>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Fellowship</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with the Father, the Son and Holy Spirit can be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endParaRPr lang="en-US" sz="4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12" name="TextBox 11"/>
          <p:cNvSpPr txBox="1"/>
          <p:nvPr/>
        </p:nvSpPr>
        <p:spPr>
          <a:xfrm>
            <a:off x="384412" y="3016160"/>
            <a:ext cx="6317207" cy="861774"/>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Rewards</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can be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endParaRPr lang="en-US" sz="4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7" name="TextBox 6"/>
          <p:cNvSpPr txBox="1"/>
          <p:nvPr/>
        </p:nvSpPr>
        <p:spPr>
          <a:xfrm>
            <a:off x="327546" y="3992752"/>
            <a:ext cx="7368654" cy="861774"/>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Treasures</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in heaven can be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endParaRPr lang="en-US" sz="4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10" name="TextBox 9"/>
          <p:cNvSpPr txBox="1"/>
          <p:nvPr/>
        </p:nvSpPr>
        <p:spPr>
          <a:xfrm>
            <a:off x="334370" y="4932678"/>
            <a:ext cx="8408158" cy="1631216"/>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he </a:t>
            </a:r>
            <a:r>
              <a:rPr lang="en-US" sz="5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Fullness of Eternal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Life </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its </a:t>
            </a:r>
            <a:r>
              <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depth</a:t>
            </a:r>
            <a:r>
              <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or </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quality</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can be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endParaRPr lang="en-US" sz="4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136243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7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7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7" grpId="0" animBg="1"/>
      <p:bldP spid="1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8" name="Title 8"/>
          <p:cNvSpPr txBox="1">
            <a:spLocks/>
          </p:cNvSpPr>
          <p:nvPr/>
        </p:nvSpPr>
        <p:spPr>
          <a:xfrm>
            <a:off x="609600" y="228600"/>
            <a:ext cx="79248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Who is Lost?</a:t>
            </a:r>
          </a:p>
        </p:txBody>
      </p:sp>
      <p:sp>
        <p:nvSpPr>
          <p:cNvPr id="11" name="TextBox 10"/>
          <p:cNvSpPr txBox="1"/>
          <p:nvPr/>
        </p:nvSpPr>
        <p:spPr>
          <a:xfrm>
            <a:off x="291152" y="1338100"/>
            <a:ext cx="8451376" cy="2400657"/>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Believers</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can be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The sheep that stray and do not abide in the Word.</a:t>
            </a:r>
            <a:endParaRPr lang="en-US" sz="4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7" name="TextBox 6"/>
          <p:cNvSpPr txBox="1"/>
          <p:nvPr/>
        </p:nvSpPr>
        <p:spPr>
          <a:xfrm>
            <a:off x="243954" y="3886200"/>
            <a:ext cx="8656093" cy="2400657"/>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Unbelievers</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can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lose </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out on receiving eternal life and God’s Kingdom! They are eternally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perishing</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endParaRPr lang="en-US" sz="4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240789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5687"/>
            <a:ext cx="9144000" cy="6858000"/>
          </a:xfrm>
          <a:prstGeom prst="rect">
            <a:avLst/>
          </a:prstGeom>
          <a:solidFill>
            <a:srgbClr val="E37840"/>
          </a:solidFill>
          <a:effectLst>
            <a:softEdge rad="228600"/>
          </a:effectLst>
        </p:spPr>
      </p:pic>
      <p:sp>
        <p:nvSpPr>
          <p:cNvPr id="9" name="TextBox 8"/>
          <p:cNvSpPr txBox="1"/>
          <p:nvPr/>
        </p:nvSpPr>
        <p:spPr>
          <a:xfrm>
            <a:off x="381000" y="1666437"/>
            <a:ext cx="8458200" cy="393954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“And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now, little children, abide in Him, that when He appears, we may have confidence and not be ashamed before Him at His </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coming.”</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(1 </a:t>
            </a:r>
            <a:r>
              <a:rPr lang="en-US" sz="5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John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2:28)</a:t>
            </a:r>
            <a:endParaRPr lang="en-US" sz="5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8" name="Title 8"/>
          <p:cNvSpPr txBox="1">
            <a:spLocks/>
          </p:cNvSpPr>
          <p:nvPr/>
        </p:nvSpPr>
        <p:spPr>
          <a:xfrm>
            <a:off x="647122" y="295960"/>
            <a:ext cx="54864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rgbClr val="FFFF00"/>
                </a:solidFill>
                <a:effectLst>
                  <a:outerShdw blurRad="38100" dist="50800" dir="2700000" algn="tl">
                    <a:srgbClr val="000000"/>
                  </a:outerShdw>
                </a:effectLst>
                <a:latin typeface="Geometr231 BT" pitchFamily="34" charset="0"/>
                <a:ea typeface="+mj-ea"/>
                <a:cs typeface="Aharoni" pitchFamily="2" charset="-79"/>
              </a:rPr>
              <a:t>Don’t Get Lost?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278737"/>
            <a:ext cx="2115393" cy="1387700"/>
          </a:xfrm>
          <a:prstGeom prst="rect">
            <a:avLst/>
          </a:prstGeom>
          <a:effectLst>
            <a:softEdge rad="88900"/>
          </a:effectLst>
        </p:spPr>
      </p:pic>
    </p:spTree>
    <p:extLst>
      <p:ext uri="{BB962C8B-B14F-4D97-AF65-F5344CB8AC3E}">
        <p14:creationId xmlns:p14="http://schemas.microsoft.com/office/powerpoint/2010/main" val="401741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8" name="Title 8"/>
          <p:cNvSpPr txBox="1">
            <a:spLocks/>
          </p:cNvSpPr>
          <p:nvPr/>
        </p:nvSpPr>
        <p:spPr>
          <a:xfrm>
            <a:off x="2357990" y="239403"/>
            <a:ext cx="4428020" cy="11520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Lose to Gain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307" y="1677033"/>
            <a:ext cx="2380145" cy="3625144"/>
          </a:xfrm>
          <a:prstGeom prst="rect">
            <a:avLst/>
          </a:prstGeom>
          <a:effectLst>
            <a:softEdge rad="63500"/>
          </a:effectLst>
        </p:spPr>
      </p:pic>
      <p:pic>
        <p:nvPicPr>
          <p:cNvPr id="5122" name="Picture 2" descr="Image result for elliot missionary"/>
          <p:cNvPicPr>
            <a:picLocks noChangeAspect="1" noChangeArrowheads="1"/>
          </p:cNvPicPr>
          <p:nvPr/>
        </p:nvPicPr>
        <p:blipFill rotWithShape="1">
          <a:blip r:embed="rId4">
            <a:extLst>
              <a:ext uri="{28A0092B-C50C-407E-A947-70E740481C1C}">
                <a14:useLocalDpi xmlns:a14="http://schemas.microsoft.com/office/drawing/2010/main" val="0"/>
              </a:ext>
            </a:extLst>
          </a:blip>
          <a:srcRect t="6816" b="32823"/>
          <a:stretch/>
        </p:blipFill>
        <p:spPr bwMode="auto">
          <a:xfrm>
            <a:off x="3378380" y="1762551"/>
            <a:ext cx="5217951" cy="23622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81077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173052</TotalTime>
  <Words>3107</Words>
  <Application>Microsoft Office PowerPoint</Application>
  <PresentationFormat>On-screen Show (4:3)</PresentationFormat>
  <Paragraphs>227</Paragraphs>
  <Slides>85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85</vt:i4>
      </vt:variant>
    </vt:vector>
  </HeadingPairs>
  <TitlesOfParts>
    <vt:vector size="92" baseType="lpstr">
      <vt:lpstr>Aharoni</vt:lpstr>
      <vt:lpstr>Arial</vt:lpstr>
      <vt:lpstr>Calibri</vt:lpstr>
      <vt:lpstr>Calibri Light</vt:lpstr>
      <vt:lpstr>Geometr231 BT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Losey</dc:creator>
  <cp:lastModifiedBy>Ray Losey</cp:lastModifiedBy>
  <cp:revision>2387</cp:revision>
  <dcterms:created xsi:type="dcterms:W3CDTF">2010-02-05T17:09:41Z</dcterms:created>
  <dcterms:modified xsi:type="dcterms:W3CDTF">2020-06-15T14:26:26Z</dcterms:modified>
</cp:coreProperties>
</file>